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9" r:id="rId13"/>
    <p:sldId id="278" r:id="rId14"/>
    <p:sldId id="269" r:id="rId15"/>
    <p:sldId id="274" r:id="rId16"/>
    <p:sldId id="275" r:id="rId17"/>
    <p:sldId id="280" r:id="rId18"/>
  </p:sldIdLst>
  <p:sldSz cx="9144000" cy="6858000" type="screen4x3"/>
  <p:notesSz cx="6858000" cy="9144000"/>
  <p:embeddedFontLst>
    <p:embeddedFont>
      <p:font typeface="Cabin Condensed Medium" pitchFamily="2" charset="0"/>
      <p:regular r:id="rId20"/>
      <p:italic r:id="rId21"/>
    </p:embeddedFont>
    <p:embeddedFont>
      <p:font typeface="Cabin Medium" pitchFamily="2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oboto Bold" pitchFamily="2" charset="0"/>
      <p:bold r:id="rId28"/>
    </p:embeddedFont>
    <p:embeddedFont>
      <p:font typeface="Roboto Regular" pitchFamily="2" charset="0"/>
      <p:regular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nEKHyTpYCFoTXilcfm8QWJ41V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8F00"/>
    <a:srgbClr val="9D2148"/>
    <a:srgbClr val="55585A"/>
    <a:srgbClr val="DAA600"/>
    <a:srgbClr val="595959"/>
    <a:srgbClr val="980000"/>
    <a:srgbClr val="3F3F3F"/>
    <a:srgbClr val="5C0000"/>
    <a:srgbClr val="A5A5A5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5730" autoAdjust="0"/>
  </p:normalViewPr>
  <p:slideViewPr>
    <p:cSldViewPr snapToGrid="0">
      <p:cViewPr varScale="1">
        <p:scale>
          <a:sx n="104" d="100"/>
          <a:sy n="104" d="100"/>
        </p:scale>
        <p:origin x="14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69490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5523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947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5123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6834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8406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4980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9931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6649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6372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2153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536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6917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12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3644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5436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7041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640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693688" y="1718578"/>
            <a:ext cx="7756624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alibri"/>
              <a:buAutoNum type="arabicPeriod"/>
            </a:pPr>
            <a:r>
              <a:rPr lang="es-MX" sz="1400" b="0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cs typeface="Source Sans Pro"/>
                <a:sym typeface="Source Sans Pro"/>
              </a:rPr>
              <a:t>El formato de reporte fotográfico deberá remitirse en PDF. 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alibri"/>
              <a:buAutoNum type="arabicPeriod"/>
            </a:pPr>
            <a:r>
              <a:rPr lang="es-MX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cs typeface="Source Sans Pro"/>
                <a:sym typeface="Source Sans Pro"/>
              </a:rPr>
              <a:t>É</a:t>
            </a:r>
            <a:r>
              <a:rPr lang="es-MX" sz="1400" b="0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cs typeface="Source Sans Pro"/>
                <a:sym typeface="Source Sans Pro"/>
              </a:rPr>
              <a:t>ste deberá ser adaptado para comprobar los avances de las actividades reportadas en los Planes de Mejora.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alibri"/>
              <a:buAutoNum type="arabicPeriod"/>
            </a:pPr>
            <a:r>
              <a:rPr lang="es-MX" sz="1400" b="0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cs typeface="Source Sans Pro"/>
                <a:sym typeface="Source Sans Pro"/>
              </a:rPr>
              <a:t>Es requisito se envíe la evidencia realizando una comparativa Antes/Después de las actividades que involucren: 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  <a:p>
            <a:pPr marL="623888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5C0000"/>
              </a:buClr>
              <a:buSzPts val="1400"/>
              <a:buFont typeface="Noto Sans Symbols"/>
              <a:buChar char="✔"/>
            </a:pPr>
            <a:r>
              <a:rPr lang="es-MX" sz="1400" b="0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cs typeface="Source Sans Pro"/>
                <a:sym typeface="Source Sans Pro"/>
              </a:rPr>
              <a:t>Mantenimiento, Reparaciones, Remodelación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  <a:p>
            <a:pPr marL="623888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5C0000"/>
              </a:buClr>
              <a:buSzPts val="1400"/>
              <a:buFont typeface="Noto Sans Symbols"/>
              <a:buChar char="✔"/>
            </a:pPr>
            <a:r>
              <a:rPr lang="es-MX" sz="1400" b="0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cs typeface="Source Sans Pro"/>
                <a:sym typeface="Source Sans Pro"/>
              </a:rPr>
              <a:t>Cambio de mobiliario o equipo de trabajo. </a:t>
            </a:r>
          </a:p>
          <a:p>
            <a:pPr marL="623888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5C0000"/>
              </a:buClr>
              <a:buSzPts val="1400"/>
              <a:buFont typeface="Noto Sans Symbols"/>
              <a:buChar char="✔"/>
            </a:pPr>
            <a:r>
              <a:rPr lang="es-MX" sz="1400" b="0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cs typeface="Source Sans Pro"/>
                <a:sym typeface="Source Sans Pro"/>
              </a:rPr>
              <a:t>Aplicación de pintura o impermeable. 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  <a:p>
            <a:pPr marL="623888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5C0000"/>
              </a:buClr>
              <a:buSzPts val="1400"/>
              <a:buFont typeface="Noto Sans Symbols"/>
              <a:buChar char="✔"/>
            </a:pPr>
            <a:r>
              <a:rPr lang="es-MX" sz="1400" b="0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cs typeface="Source Sans Pro"/>
                <a:sym typeface="Source Sans Pro"/>
              </a:rPr>
              <a:t>Actualizaciones en lo Sitios Web (colocación de enlaces directos, SUAC, Imagen Gráfica, Directorio, etc.)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alibri"/>
              <a:buAutoNum type="arabicPeriod" startAt="4"/>
            </a:pPr>
            <a:r>
              <a:rPr lang="es-MX" sz="1400" b="0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cs typeface="Source Sans Pro"/>
                <a:sym typeface="Source Sans Pro"/>
              </a:rPr>
              <a:t>Toda evidencia debe comprobar que la mejora ha sido aplicada en el inmueble que nos ha indicado.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D2148"/>
              </a:buClr>
              <a:buSzPts val="1400"/>
              <a:buFont typeface="Calibri"/>
              <a:buAutoNum type="arabicPeriod" startAt="4"/>
            </a:pPr>
            <a:r>
              <a:rPr lang="es-MX" sz="1400" b="0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cs typeface="Source Sans Pro"/>
                <a:sym typeface="Source Sans Pro"/>
              </a:rPr>
              <a:t>Utilizar una diapositiva o más por cada actividad realizada.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alibri"/>
              <a:buAutoNum type="arabicPeriod" startAt="4"/>
            </a:pPr>
            <a:r>
              <a:rPr lang="es-MX" sz="1400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cs typeface="Source Sans Pro"/>
                <a:sym typeface="Source Sans Pro"/>
              </a:rPr>
              <a:t>Eliminar las Diapositivas 1, 4, 5 y 6 al remitir el Reporte fotográfico.</a:t>
            </a:r>
            <a:endParaRPr dirty="0">
              <a:solidFill>
                <a:srgbClr val="9D2148"/>
              </a:solidFill>
              <a:latin typeface="Roboto Regular" pitchFamily="2" charset="0"/>
              <a:ea typeface="Roboto Regular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400" b="1" i="0" u="none" strike="noStrike" cap="none" dirty="0">
              <a:solidFill>
                <a:srgbClr val="9D2148"/>
              </a:solidFill>
              <a:latin typeface="Roboto Regular" pitchFamily="2" charset="0"/>
              <a:ea typeface="Roboto Regular" pitchFamily="2" charset="0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9D2148"/>
              </a:solidFill>
              <a:latin typeface="Roboto Regular" pitchFamily="2" charset="0"/>
              <a:ea typeface="Roboto Regular" pitchFamily="2" charset="0"/>
              <a:cs typeface="Source Sans Pro"/>
              <a:sym typeface="Source Sans Pr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cs typeface="Source Sans Pro"/>
                <a:sym typeface="Source Sans Pro"/>
              </a:rPr>
              <a:t>Para dudas comunicarse con:</a:t>
            </a:r>
            <a:endParaRPr dirty="0">
              <a:solidFill>
                <a:srgbClr val="9D2148"/>
              </a:solidFill>
              <a:latin typeface="Roboto Regular" pitchFamily="2" charset="0"/>
              <a:ea typeface="Roboto Regular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cs typeface="Source Sans Pro"/>
                <a:sym typeface="Source Sans Pro"/>
              </a:rPr>
              <a:t>Mtra. Antonia González</a:t>
            </a:r>
            <a:endParaRPr dirty="0">
              <a:solidFill>
                <a:srgbClr val="9D2148"/>
              </a:solidFill>
              <a:latin typeface="Roboto Regular" pitchFamily="2" charset="0"/>
              <a:ea typeface="Roboto Regular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 dirty="0">
                <a:solidFill>
                  <a:srgbClr val="BC8F00"/>
                </a:solidFill>
                <a:latin typeface="Roboto Regular" pitchFamily="2" charset="0"/>
                <a:ea typeface="Roboto Regular" pitchFamily="2" charset="0"/>
                <a:cs typeface="Source Sans Pro"/>
                <a:sym typeface="Source Sans Pro"/>
              </a:rPr>
              <a:t>J.U.D. de Registro y Validación de Áreas de Atención Ciudadana</a:t>
            </a:r>
            <a:endParaRPr dirty="0">
              <a:solidFill>
                <a:srgbClr val="BC8F00"/>
              </a:solidFill>
              <a:latin typeface="Roboto Regular" pitchFamily="2" charset="0"/>
              <a:ea typeface="Roboto Regular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 i="0" u="none" strike="noStrike" cap="none" dirty="0">
                <a:solidFill>
                  <a:srgbClr val="BC8F00"/>
                </a:solidFill>
                <a:latin typeface="Roboto Regular" pitchFamily="2" charset="0"/>
                <a:ea typeface="Roboto Regular" pitchFamily="2" charset="0"/>
                <a:cs typeface="Source Sans Pro"/>
                <a:sym typeface="Source Sans Pro"/>
              </a:rPr>
              <a:t>Teléfono: 55  5484 0400 ext. 131</a:t>
            </a:r>
            <a:r>
              <a:rPr lang="es-MX" b="1" dirty="0">
                <a:solidFill>
                  <a:srgbClr val="BC8F00"/>
                </a:solidFill>
                <a:latin typeface="Roboto Regular" pitchFamily="2" charset="0"/>
                <a:ea typeface="Roboto Regular" pitchFamily="2" charset="0"/>
                <a:cs typeface="Source Sans Pro"/>
                <a:sym typeface="Source Sans Pro"/>
              </a:rPr>
              <a:t>10 y 13141</a:t>
            </a:r>
            <a:endParaRPr sz="3200" b="1" i="0" u="none" strike="noStrike" cap="none" dirty="0">
              <a:solidFill>
                <a:srgbClr val="BC8F00"/>
              </a:solidFill>
              <a:latin typeface="Roboto Regular" pitchFamily="2" charset="0"/>
              <a:ea typeface="Roboto Regular" pitchFamily="2" charset="0"/>
              <a:cs typeface="Source Sans Pro"/>
              <a:sym typeface="Source Sans Pro"/>
            </a:endParaRPr>
          </a:p>
        </p:txBody>
      </p:sp>
      <p:cxnSp>
        <p:nvCxnSpPr>
          <p:cNvPr id="85" name="Google Shape;85;p1"/>
          <p:cNvCxnSpPr>
            <a:cxnSpLocks/>
          </p:cNvCxnSpPr>
          <p:nvPr/>
        </p:nvCxnSpPr>
        <p:spPr>
          <a:xfrm>
            <a:off x="1705772" y="976524"/>
            <a:ext cx="5690771" cy="0"/>
          </a:xfrm>
          <a:prstGeom prst="straightConnector1">
            <a:avLst/>
          </a:prstGeom>
          <a:noFill/>
          <a:ln w="19050" cap="flat" cmpd="sng">
            <a:solidFill>
              <a:srgbClr val="9D214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1"/>
          <p:cNvSpPr/>
          <p:nvPr/>
        </p:nvSpPr>
        <p:spPr>
          <a:xfrm>
            <a:off x="758344" y="1179488"/>
            <a:ext cx="732418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INSTRUCCIONES PARA REMITIR EL AVANCE DE PLANES DE MEJORA</a:t>
            </a:r>
            <a:endParaRPr sz="1800"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  <p:cxnSp>
        <p:nvCxnSpPr>
          <p:cNvPr id="87" name="Google Shape;87;p1"/>
          <p:cNvCxnSpPr/>
          <p:nvPr/>
        </p:nvCxnSpPr>
        <p:spPr>
          <a:xfrm>
            <a:off x="1787173" y="6669360"/>
            <a:ext cx="5654319" cy="0"/>
          </a:xfrm>
          <a:prstGeom prst="straightConnector1">
            <a:avLst/>
          </a:prstGeom>
          <a:noFill/>
          <a:ln w="19050" cap="flat" cmpd="sng">
            <a:solidFill>
              <a:srgbClr val="9D214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1"/>
          <p:cNvSpPr txBox="1"/>
          <p:nvPr/>
        </p:nvSpPr>
        <p:spPr>
          <a:xfrm>
            <a:off x="1488911" y="6209885"/>
            <a:ext cx="61661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cs typeface="Calibri"/>
                <a:sym typeface="Calibri"/>
              </a:rPr>
              <a:t>DIRECCIÓN GENERAL DE CONTACTO CIUDADANO</a:t>
            </a:r>
            <a:endParaRPr dirty="0">
              <a:solidFill>
                <a:srgbClr val="9D2148"/>
              </a:solidFill>
              <a:latin typeface="Roboto Regular" pitchFamily="2" charset="0"/>
              <a:ea typeface="Roboto Regular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A62B3A7-F432-4BE1-8376-7212E714A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340" y="204776"/>
            <a:ext cx="2099374" cy="54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85F301F-F171-4128-9364-A4D7BF55C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65" y="46180"/>
            <a:ext cx="2863273" cy="8571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 txBox="1"/>
          <p:nvPr/>
        </p:nvSpPr>
        <p:spPr>
          <a:xfrm>
            <a:off x="158659" y="442578"/>
            <a:ext cx="718017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1. </a:t>
            </a:r>
            <a:r>
              <a:rPr lang="es-MX" sz="16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Colocar la actividad de mejora </a:t>
            </a:r>
            <a:r>
              <a:rPr lang="es-MX" sz="1200" i="1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(</a:t>
            </a:r>
            <a:r>
              <a:rPr lang="es-MX" sz="1000" i="1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las actividades deben ir numeradas)</a:t>
            </a:r>
            <a:endParaRPr sz="1200" i="1"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763588" y="1852613"/>
            <a:ext cx="344837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 txBox="1"/>
          <p:nvPr/>
        </p:nvSpPr>
        <p:spPr>
          <a:xfrm>
            <a:off x="5364088" y="1852613"/>
            <a:ext cx="344837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p10"/>
          <p:cNvCxnSpPr/>
          <p:nvPr/>
        </p:nvCxnSpPr>
        <p:spPr>
          <a:xfrm>
            <a:off x="4716016" y="1421485"/>
            <a:ext cx="0" cy="504056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6" name="Google Shape;196;p10"/>
          <p:cNvSpPr/>
          <p:nvPr/>
        </p:nvSpPr>
        <p:spPr>
          <a:xfrm>
            <a:off x="5004048" y="5811838"/>
            <a:ext cx="3600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strike="noStrike" cap="none" dirty="0">
                <a:solidFill>
                  <a:srgbClr val="980000"/>
                </a:solidFill>
                <a:latin typeface="Roboto Bold" pitchFamily="2" charset="0"/>
                <a:ea typeface="Roboto Bold" pitchFamily="2" charset="0"/>
                <a:sym typeface="Arial"/>
              </a:rPr>
              <a:t>b)</a:t>
            </a:r>
            <a:r>
              <a:rPr lang="es-MX" sz="1200" b="1" i="0" u="none" strike="noStrike" cap="none" dirty="0">
                <a:solidFill>
                  <a:srgbClr val="D82891"/>
                </a:solidFill>
                <a:latin typeface="Roboto Bold" pitchFamily="2" charset="0"/>
                <a:ea typeface="Roboto Bold" pitchFamily="2" charset="0"/>
                <a:sym typeface="Arial"/>
              </a:rPr>
              <a:t> </a:t>
            </a:r>
            <a:r>
              <a:rPr lang="es-MX" sz="1200" b="1" i="0" u="none" strike="noStrike" cap="none" dirty="0">
                <a:solidFill>
                  <a:srgbClr val="3F3F3F"/>
                </a:solidFill>
                <a:latin typeface="Roboto Bold" pitchFamily="2" charset="0"/>
                <a:ea typeface="Roboto Bold" pitchFamily="2" charset="0"/>
                <a:sym typeface="Arial"/>
              </a:rPr>
              <a:t>Después </a:t>
            </a:r>
            <a:endParaRPr dirty="0">
              <a:solidFill>
                <a:srgbClr val="3F3F3F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719138" y="5811838"/>
            <a:ext cx="3600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strike="noStrike" cap="none" dirty="0">
                <a:solidFill>
                  <a:srgbClr val="980000"/>
                </a:solidFill>
                <a:latin typeface="Roboto Regular" pitchFamily="2" charset="0"/>
                <a:ea typeface="Roboto Regular" pitchFamily="2" charset="0"/>
                <a:sym typeface="Arial"/>
              </a:rPr>
              <a:t>a)</a:t>
            </a:r>
            <a:r>
              <a:rPr lang="es-MX" sz="1200" b="1" i="0" u="none" strike="noStrike" cap="none" dirty="0">
                <a:solidFill>
                  <a:srgbClr val="D82891"/>
                </a:solidFill>
                <a:latin typeface="Roboto Regular" pitchFamily="2" charset="0"/>
                <a:ea typeface="Roboto Regular" pitchFamily="2" charset="0"/>
                <a:sym typeface="Arial"/>
              </a:rPr>
              <a:t> </a:t>
            </a:r>
            <a:r>
              <a:rPr lang="es-MX" sz="12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Antes</a:t>
            </a:r>
            <a:endParaRPr dirty="0">
              <a:solidFill>
                <a:srgbClr val="3F3F3F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Google Shape;220;p13"/>
          <p:cNvCxnSpPr/>
          <p:nvPr/>
        </p:nvCxnSpPr>
        <p:spPr>
          <a:xfrm>
            <a:off x="1908175" y="2924175"/>
            <a:ext cx="5327650" cy="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1" name="Google Shape;221;p13"/>
          <p:cNvSpPr/>
          <p:nvPr/>
        </p:nvSpPr>
        <p:spPr>
          <a:xfrm>
            <a:off x="1869281" y="3167410"/>
            <a:ext cx="54054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  <a:sym typeface="Arial"/>
              </a:rPr>
              <a:t>UNIFORME</a:t>
            </a:r>
            <a:endParaRPr lang="es-MX" sz="2800" dirty="0">
              <a:solidFill>
                <a:srgbClr val="55585A"/>
              </a:solidFill>
              <a:latin typeface="Roboto Bold" pitchFamily="2" charset="0"/>
              <a:ea typeface="Roboto Bold" pitchFamily="2" charset="0"/>
            </a:endParaRPr>
          </a:p>
        </p:txBody>
      </p:sp>
      <p:cxnSp>
        <p:nvCxnSpPr>
          <p:cNvPr id="222" name="Google Shape;222;p13"/>
          <p:cNvCxnSpPr/>
          <p:nvPr/>
        </p:nvCxnSpPr>
        <p:spPr>
          <a:xfrm>
            <a:off x="1908175" y="3860800"/>
            <a:ext cx="5405438" cy="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/>
          <p:nvPr/>
        </p:nvSpPr>
        <p:spPr>
          <a:xfrm>
            <a:off x="87770" y="4554"/>
            <a:ext cx="89280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 dirty="0">
              <a:solidFill>
                <a:srgbClr val="980000"/>
              </a:solidFill>
              <a:latin typeface="Source Sans Pro" panose="020B05030304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4"/>
          <p:cNvSpPr txBox="1"/>
          <p:nvPr/>
        </p:nvSpPr>
        <p:spPr>
          <a:xfrm>
            <a:off x="128133" y="394763"/>
            <a:ext cx="821230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1.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</a:rPr>
              <a:t>Colocar la actividad de mejora </a:t>
            </a:r>
            <a:r>
              <a:rPr lang="es-MX" sz="1000" i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</a:rPr>
              <a:t>(las actividades deben ir numeradas)</a:t>
            </a:r>
            <a:endParaRPr lang="es-MX" sz="1600" i="1"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229" name="Google Shape;229;p14"/>
          <p:cNvSpPr txBox="1"/>
          <p:nvPr/>
        </p:nvSpPr>
        <p:spPr>
          <a:xfrm>
            <a:off x="763588" y="1408880"/>
            <a:ext cx="344837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4"/>
          <p:cNvSpPr txBox="1"/>
          <p:nvPr/>
        </p:nvSpPr>
        <p:spPr>
          <a:xfrm>
            <a:off x="5220073" y="1408880"/>
            <a:ext cx="344837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14"/>
          <p:cNvCxnSpPr/>
          <p:nvPr/>
        </p:nvCxnSpPr>
        <p:spPr>
          <a:xfrm>
            <a:off x="4716016" y="1412776"/>
            <a:ext cx="0" cy="504056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2" name="Google Shape;232;p14"/>
          <p:cNvSpPr/>
          <p:nvPr/>
        </p:nvSpPr>
        <p:spPr>
          <a:xfrm>
            <a:off x="5004048" y="5811838"/>
            <a:ext cx="3600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200" b="1" dirty="0">
                <a:solidFill>
                  <a:srgbClr val="980000"/>
                </a:solidFill>
                <a:latin typeface="Roboto Regular" pitchFamily="2" charset="0"/>
                <a:ea typeface="Roboto Regular" pitchFamily="2" charset="0"/>
              </a:rPr>
              <a:t>b) 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</a:rPr>
              <a:t>Después </a:t>
            </a:r>
            <a:endParaRPr sz="1200" b="1"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233" name="Google Shape;233;p14"/>
          <p:cNvSpPr/>
          <p:nvPr/>
        </p:nvSpPr>
        <p:spPr>
          <a:xfrm>
            <a:off x="719138" y="5811838"/>
            <a:ext cx="3600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80000"/>
                </a:solidFill>
                <a:latin typeface="Roboto Regular" pitchFamily="2" charset="0"/>
                <a:ea typeface="Roboto Regular" pitchFamily="2" charset="0"/>
              </a:rPr>
              <a:t>a)</a:t>
            </a:r>
            <a:r>
              <a:rPr lang="es-MX" sz="1200" b="1" i="0" u="none" strike="noStrike" cap="none" dirty="0">
                <a:solidFill>
                  <a:srgbClr val="D82891"/>
                </a:solidFill>
                <a:latin typeface="Roboto Regular" pitchFamily="2" charset="0"/>
                <a:ea typeface="Roboto Regular" pitchFamily="2" charset="0"/>
                <a:sym typeface="Arial"/>
              </a:rPr>
              <a:t> </a:t>
            </a:r>
            <a:r>
              <a:rPr lang="es-MX" sz="12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Antes</a:t>
            </a:r>
            <a:endParaRPr dirty="0">
              <a:solidFill>
                <a:srgbClr val="3F3F3F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33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Google Shape;220;p13"/>
          <p:cNvCxnSpPr/>
          <p:nvPr/>
        </p:nvCxnSpPr>
        <p:spPr>
          <a:xfrm>
            <a:off x="1908175" y="2924175"/>
            <a:ext cx="5327650" cy="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1" name="Google Shape;221;p13"/>
          <p:cNvSpPr/>
          <p:nvPr/>
        </p:nvSpPr>
        <p:spPr>
          <a:xfrm>
            <a:off x="1869281" y="2951966"/>
            <a:ext cx="540543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  <a:sym typeface="Arial"/>
              </a:rPr>
              <a:t>SEÑALIZACIÓN DE SEGURIDAD</a:t>
            </a:r>
            <a:endParaRPr sz="2800" dirty="0">
              <a:solidFill>
                <a:srgbClr val="55585A"/>
              </a:solidFill>
              <a:latin typeface="Roboto Bold" pitchFamily="2" charset="0"/>
              <a:ea typeface="Roboto Bold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  <a:sym typeface="Arial"/>
              </a:rPr>
              <a:t>Y </a:t>
            </a:r>
            <a:r>
              <a:rPr lang="es-MX" sz="2800" b="1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</a:rPr>
              <a:t>PROTECCIÓN</a:t>
            </a:r>
            <a:r>
              <a:rPr lang="es-MX" sz="2800" b="1" i="0" u="none" strike="noStrike" cap="none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  <a:sym typeface="Arial"/>
              </a:rPr>
              <a:t> CIVIL</a:t>
            </a:r>
            <a:endParaRPr sz="2800" b="1" i="0" u="none" strike="noStrike" cap="none" dirty="0">
              <a:solidFill>
                <a:srgbClr val="55585A"/>
              </a:solidFill>
              <a:latin typeface="Roboto Bold" pitchFamily="2" charset="0"/>
              <a:ea typeface="Roboto Bold" pitchFamily="2" charset="0"/>
              <a:sym typeface="Arial"/>
            </a:endParaRPr>
          </a:p>
        </p:txBody>
      </p:sp>
      <p:cxnSp>
        <p:nvCxnSpPr>
          <p:cNvPr id="222" name="Google Shape;222;p13"/>
          <p:cNvCxnSpPr/>
          <p:nvPr/>
        </p:nvCxnSpPr>
        <p:spPr>
          <a:xfrm>
            <a:off x="1908175" y="3894629"/>
            <a:ext cx="5405438" cy="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854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/>
          <p:nvPr/>
        </p:nvSpPr>
        <p:spPr>
          <a:xfrm>
            <a:off x="128133" y="404664"/>
            <a:ext cx="718017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rgbClr val="980000"/>
                </a:solidFill>
                <a:latin typeface="Roboto Regular" pitchFamily="2" charset="0"/>
                <a:ea typeface="Roboto Regular" pitchFamily="2" charset="0"/>
              </a:rPr>
              <a:t>1.</a:t>
            </a:r>
            <a:r>
              <a:rPr lang="es-MX" sz="16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 Colocar la actividad de mejora</a:t>
            </a:r>
            <a:r>
              <a:rPr lang="es-MX" sz="1600" b="1" dirty="0">
                <a:solidFill>
                  <a:srgbClr val="98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000" b="1" i="1" u="none" strike="noStrike" cap="none" dirty="0">
                <a:solidFill>
                  <a:srgbClr val="A5A5A5"/>
                </a:solidFill>
                <a:latin typeface="Roboto Regular" pitchFamily="2" charset="0"/>
                <a:ea typeface="Roboto Regular" pitchFamily="2" charset="0"/>
                <a:sym typeface="Arial"/>
              </a:rPr>
              <a:t>(las actividades deben ir numeradas)</a:t>
            </a:r>
            <a:endParaRPr i="1" dirty="0">
              <a:solidFill>
                <a:srgbClr val="A5A5A5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229" name="Google Shape;229;p14"/>
          <p:cNvSpPr txBox="1"/>
          <p:nvPr/>
        </p:nvSpPr>
        <p:spPr>
          <a:xfrm>
            <a:off x="763588" y="1852613"/>
            <a:ext cx="344837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4"/>
          <p:cNvSpPr txBox="1"/>
          <p:nvPr/>
        </p:nvSpPr>
        <p:spPr>
          <a:xfrm>
            <a:off x="5364088" y="1852613"/>
            <a:ext cx="344837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14"/>
          <p:cNvCxnSpPr/>
          <p:nvPr/>
        </p:nvCxnSpPr>
        <p:spPr>
          <a:xfrm>
            <a:off x="4716016" y="1412776"/>
            <a:ext cx="0" cy="504056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2" name="Google Shape;232;p14"/>
          <p:cNvSpPr/>
          <p:nvPr/>
        </p:nvSpPr>
        <p:spPr>
          <a:xfrm>
            <a:off x="5004048" y="5811838"/>
            <a:ext cx="3600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80000"/>
                </a:solidFill>
                <a:latin typeface="Source Sans Pro" panose="020B0503030403020204" pitchFamily="34" charset="0"/>
              </a:rPr>
              <a:t>b)</a:t>
            </a:r>
            <a:r>
              <a:rPr lang="es-MX" sz="1200" b="1" i="0" u="none" strike="noStrike" cap="none" dirty="0">
                <a:solidFill>
                  <a:srgbClr val="D82891"/>
                </a:solidFill>
                <a:latin typeface="Source Sans Pro" panose="020B0503030403020204" pitchFamily="34" charset="0"/>
                <a:sym typeface="Arial"/>
              </a:rPr>
              <a:t> </a:t>
            </a:r>
            <a:r>
              <a:rPr lang="es-MX" sz="1200" b="1" i="0" u="none" strike="noStrike" cap="none" dirty="0">
                <a:solidFill>
                  <a:srgbClr val="3F3F3F"/>
                </a:solidFill>
                <a:latin typeface="Source Sans Pro" panose="020B0503030403020204" pitchFamily="34" charset="0"/>
                <a:sym typeface="Arial"/>
              </a:rPr>
              <a:t>Después </a:t>
            </a:r>
            <a:endParaRPr dirty="0">
              <a:solidFill>
                <a:srgbClr val="3F3F3F"/>
              </a:solidFill>
              <a:latin typeface="Source Sans Pro" panose="020B0503030403020204" pitchFamily="34" charset="0"/>
            </a:endParaRPr>
          </a:p>
        </p:txBody>
      </p:sp>
      <p:sp>
        <p:nvSpPr>
          <p:cNvPr id="233" name="Google Shape;233;p14"/>
          <p:cNvSpPr/>
          <p:nvPr/>
        </p:nvSpPr>
        <p:spPr>
          <a:xfrm>
            <a:off x="719138" y="5811838"/>
            <a:ext cx="3600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80000"/>
                </a:solidFill>
                <a:latin typeface="Source Sans Pro" panose="020B0503030403020204" pitchFamily="34" charset="0"/>
              </a:rPr>
              <a:t>a)</a:t>
            </a:r>
            <a:r>
              <a:rPr lang="es-MX" sz="1200" b="1" i="0" u="none" strike="noStrike" cap="none" dirty="0">
                <a:solidFill>
                  <a:srgbClr val="D82891"/>
                </a:solidFill>
                <a:latin typeface="Source Sans Pro" panose="020B0503030403020204" pitchFamily="34" charset="0"/>
                <a:sym typeface="Arial"/>
              </a:rPr>
              <a:t> </a:t>
            </a:r>
            <a:r>
              <a:rPr lang="es-MX" sz="1200" b="1" i="0" u="none" strike="noStrike" cap="none" dirty="0">
                <a:solidFill>
                  <a:srgbClr val="3F3F3F"/>
                </a:solidFill>
                <a:latin typeface="Source Sans Pro" panose="020B0503030403020204" pitchFamily="34" charset="0"/>
                <a:sym typeface="Arial"/>
              </a:rPr>
              <a:t>Antes</a:t>
            </a:r>
            <a:endParaRPr dirty="0">
              <a:solidFill>
                <a:srgbClr val="3F3F3F"/>
              </a:solidFill>
              <a:latin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4" name="Google Shape;274;p19"/>
          <p:cNvCxnSpPr/>
          <p:nvPr/>
        </p:nvCxnSpPr>
        <p:spPr>
          <a:xfrm>
            <a:off x="1908175" y="2924175"/>
            <a:ext cx="5327650" cy="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5" name="Google Shape;275;p19"/>
          <p:cNvSpPr/>
          <p:nvPr/>
        </p:nvSpPr>
        <p:spPr>
          <a:xfrm>
            <a:off x="1869281" y="3167410"/>
            <a:ext cx="54054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  <a:sym typeface="Arial"/>
              </a:rPr>
              <a:t>OTROS</a:t>
            </a:r>
            <a:endParaRPr sz="1600" dirty="0">
              <a:solidFill>
                <a:srgbClr val="55585A"/>
              </a:solidFill>
              <a:latin typeface="Roboto Bold" pitchFamily="2" charset="0"/>
              <a:ea typeface="Roboto Bold" pitchFamily="2" charset="0"/>
            </a:endParaRPr>
          </a:p>
        </p:txBody>
      </p:sp>
      <p:cxnSp>
        <p:nvCxnSpPr>
          <p:cNvPr id="276" name="Google Shape;276;p19"/>
          <p:cNvCxnSpPr/>
          <p:nvPr/>
        </p:nvCxnSpPr>
        <p:spPr>
          <a:xfrm>
            <a:off x="1908175" y="3860800"/>
            <a:ext cx="5405438" cy="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"/>
          <p:cNvSpPr txBox="1"/>
          <p:nvPr/>
        </p:nvSpPr>
        <p:spPr>
          <a:xfrm>
            <a:off x="191473" y="444530"/>
            <a:ext cx="718017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 dirty="0">
                <a:solidFill>
                  <a:srgbClr val="980000"/>
                </a:solidFill>
                <a:latin typeface="Roboto Regular" pitchFamily="2" charset="0"/>
                <a:ea typeface="Roboto Regular" pitchFamily="2" charset="0"/>
                <a:sym typeface="Arial"/>
              </a:rPr>
              <a:t>1.</a:t>
            </a:r>
            <a:r>
              <a:rPr lang="es-MX" sz="1600" b="1" i="0" u="none" strike="noStrike" cap="none" dirty="0">
                <a:solidFill>
                  <a:srgbClr val="00B050"/>
                </a:solidFill>
                <a:latin typeface="Roboto Regular" pitchFamily="2" charset="0"/>
                <a:ea typeface="Roboto Regular" pitchFamily="2" charset="0"/>
                <a:sym typeface="Arial"/>
              </a:rPr>
              <a:t> </a:t>
            </a:r>
            <a:r>
              <a:rPr lang="es-MX" sz="16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Colocar la actividad de mejora </a:t>
            </a:r>
            <a:r>
              <a:rPr lang="es-MX" sz="1000" b="1" i="1" u="none" strike="noStrike" cap="none" dirty="0">
                <a:solidFill>
                  <a:srgbClr val="A5A5A5"/>
                </a:solidFill>
                <a:latin typeface="Roboto Regular" pitchFamily="2" charset="0"/>
                <a:ea typeface="Roboto Regular" pitchFamily="2" charset="0"/>
                <a:sym typeface="Arial"/>
              </a:rPr>
              <a:t>(las actividades deben ir numeradas)</a:t>
            </a:r>
            <a:endParaRPr sz="1000" i="1" dirty="0">
              <a:solidFill>
                <a:srgbClr val="A5A5A5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283" name="Google Shape;283;p20"/>
          <p:cNvSpPr txBox="1"/>
          <p:nvPr/>
        </p:nvSpPr>
        <p:spPr>
          <a:xfrm>
            <a:off x="763588" y="1852613"/>
            <a:ext cx="344837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0"/>
          <p:cNvSpPr txBox="1"/>
          <p:nvPr/>
        </p:nvSpPr>
        <p:spPr>
          <a:xfrm>
            <a:off x="5364088" y="1852613"/>
            <a:ext cx="344837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5" name="Google Shape;285;p20"/>
          <p:cNvCxnSpPr/>
          <p:nvPr/>
        </p:nvCxnSpPr>
        <p:spPr>
          <a:xfrm>
            <a:off x="4716016" y="1412776"/>
            <a:ext cx="0" cy="504056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6" name="Google Shape;286;p20"/>
          <p:cNvSpPr/>
          <p:nvPr/>
        </p:nvSpPr>
        <p:spPr>
          <a:xfrm>
            <a:off x="5004048" y="5811838"/>
            <a:ext cx="3600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strike="noStrike" cap="none" dirty="0">
                <a:solidFill>
                  <a:srgbClr val="980000"/>
                </a:solidFill>
                <a:latin typeface="Roboto Regular" pitchFamily="2" charset="0"/>
                <a:ea typeface="Roboto Regular" pitchFamily="2" charset="0"/>
                <a:sym typeface="Arial"/>
              </a:rPr>
              <a:t>b)</a:t>
            </a:r>
            <a:r>
              <a:rPr lang="es-MX" sz="1200" b="1" i="0" u="none" strike="noStrike" cap="none" dirty="0">
                <a:solidFill>
                  <a:srgbClr val="D82891"/>
                </a:solidFill>
                <a:latin typeface="Roboto Regular" pitchFamily="2" charset="0"/>
                <a:ea typeface="Roboto Regular" pitchFamily="2" charset="0"/>
                <a:sym typeface="Arial"/>
              </a:rPr>
              <a:t> </a:t>
            </a:r>
            <a:r>
              <a:rPr lang="es-MX" sz="12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Después </a:t>
            </a:r>
            <a:endParaRPr dirty="0">
              <a:solidFill>
                <a:srgbClr val="3F3F3F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287" name="Google Shape;287;p20"/>
          <p:cNvSpPr/>
          <p:nvPr/>
        </p:nvSpPr>
        <p:spPr>
          <a:xfrm>
            <a:off x="719138" y="5811838"/>
            <a:ext cx="3600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strike="noStrike" cap="none" dirty="0">
                <a:solidFill>
                  <a:srgbClr val="980000"/>
                </a:solidFill>
                <a:latin typeface="Roboto Regular" pitchFamily="2" charset="0"/>
                <a:ea typeface="Roboto Regular" pitchFamily="2" charset="0"/>
                <a:sym typeface="Arial"/>
              </a:rPr>
              <a:t>a)</a:t>
            </a:r>
            <a:r>
              <a:rPr lang="es-MX" sz="1200" b="1" i="0" u="none" strike="noStrike" cap="none" dirty="0">
                <a:solidFill>
                  <a:srgbClr val="D82891"/>
                </a:solidFill>
                <a:latin typeface="Roboto Regular" pitchFamily="2" charset="0"/>
                <a:ea typeface="Roboto Regular" pitchFamily="2" charset="0"/>
                <a:sym typeface="Arial"/>
              </a:rPr>
              <a:t> </a:t>
            </a:r>
            <a:r>
              <a:rPr lang="es-MX" sz="12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Antes</a:t>
            </a:r>
            <a:endParaRPr dirty="0">
              <a:solidFill>
                <a:srgbClr val="3F3F3F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1240650" y="2533651"/>
            <a:ext cx="66627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3200" b="1" i="0" u="none" strike="noStrike" kern="0" cap="none" spc="0" normalizeH="0" baseline="0" noProof="0" dirty="0">
                <a:ln>
                  <a:noFill/>
                </a:ln>
                <a:solidFill>
                  <a:srgbClr val="9D2148"/>
                </a:solidFill>
                <a:effectLst/>
                <a:uLnTx/>
                <a:uFillTx/>
                <a:latin typeface="Cabin Condensed Medium" pitchFamily="2" charset="0"/>
                <a:ea typeface="Roboto Bold" pitchFamily="2" charset="0"/>
                <a:cs typeface="Arial"/>
                <a:sym typeface="Arial"/>
              </a:rPr>
              <a:t>Área de Atención Ciudadana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9D2148"/>
              </a:solidFill>
              <a:effectLst/>
              <a:uLnTx/>
              <a:uFillTx/>
              <a:latin typeface="Cabin Condensed Medium" pitchFamily="2" charset="0"/>
              <a:ea typeface="Roboto Bold" pitchFamily="2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3200" b="1" i="0" u="none" strike="noStrike" kern="0" cap="none" spc="0" normalizeH="0" baseline="0" noProof="0" dirty="0">
                <a:ln>
                  <a:noFill/>
                </a:ln>
                <a:solidFill>
                  <a:srgbClr val="55585A"/>
                </a:solidFill>
                <a:effectLst/>
                <a:uLnTx/>
                <a:uFillTx/>
                <a:latin typeface="Cabin Condensed Medium" pitchFamily="2" charset="0"/>
                <a:ea typeface="Roboto Bold" pitchFamily="2" charset="0"/>
                <a:cs typeface="Arial"/>
                <a:sym typeface="Arial"/>
              </a:rPr>
              <a:t>Nombre del AAC o Módulo de AC</a:t>
            </a:r>
          </a:p>
        </p:txBody>
      </p:sp>
      <p:cxnSp>
        <p:nvCxnSpPr>
          <p:cNvPr id="96" name="Google Shape;96;p2"/>
          <p:cNvCxnSpPr>
            <a:cxnSpLocks/>
          </p:cNvCxnSpPr>
          <p:nvPr/>
        </p:nvCxnSpPr>
        <p:spPr>
          <a:xfrm>
            <a:off x="1506894" y="1991211"/>
            <a:ext cx="6120000" cy="0"/>
          </a:xfrm>
          <a:prstGeom prst="straightConnector1">
            <a:avLst/>
          </a:prstGeom>
          <a:noFill/>
          <a:ln w="25400" cap="flat" cmpd="sng">
            <a:solidFill>
              <a:srgbClr val="9D2148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srgbClr val="BC8F00">
                <a:alpha val="50000"/>
              </a:srgbClr>
            </a:innerShdw>
          </a:effectLst>
        </p:spPr>
      </p:cxnSp>
      <p:cxnSp>
        <p:nvCxnSpPr>
          <p:cNvPr id="98" name="Google Shape;98;p2"/>
          <p:cNvCxnSpPr>
            <a:cxnSpLocks/>
          </p:cNvCxnSpPr>
          <p:nvPr/>
        </p:nvCxnSpPr>
        <p:spPr>
          <a:xfrm>
            <a:off x="1506894" y="5586019"/>
            <a:ext cx="6120000" cy="0"/>
          </a:xfrm>
          <a:prstGeom prst="straightConnector1">
            <a:avLst/>
          </a:prstGeom>
          <a:noFill/>
          <a:ln w="25400" cap="flat" cmpd="sng">
            <a:solidFill>
              <a:srgbClr val="9D214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B7C008F5-68AB-4607-B910-2791019C2441}"/>
              </a:ext>
            </a:extLst>
          </p:cNvPr>
          <p:cNvSpPr txBox="1"/>
          <p:nvPr/>
        </p:nvSpPr>
        <p:spPr>
          <a:xfrm>
            <a:off x="2160011" y="4659836"/>
            <a:ext cx="4813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9D2148"/>
                </a:solidFill>
                <a:effectLst/>
                <a:uLnTx/>
                <a:uFillTx/>
                <a:latin typeface="Cabin Medium" pitchFamily="2" charset="0"/>
                <a:ea typeface="Roboto Bold" pitchFamily="2" charset="0"/>
                <a:cs typeface="Arial"/>
                <a:sym typeface="Arial"/>
              </a:rPr>
              <a:t>Nombre del Ente Público o Alcaldía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205683-3828-4889-B1D8-58AEBBFAA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057" y="602708"/>
            <a:ext cx="2239332" cy="576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7EC2595-408A-4AAE-99A8-4E60492B4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92" y="333411"/>
            <a:ext cx="372777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1240650" y="2533651"/>
            <a:ext cx="66627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i="0" u="none" strike="noStrike" cap="none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sym typeface="Arial"/>
              </a:rPr>
              <a:t>Área de Atención Ciudadana</a:t>
            </a:r>
            <a:endParaRPr sz="3200" dirty="0">
              <a:solidFill>
                <a:srgbClr val="9D2148"/>
              </a:solidFill>
              <a:latin typeface="Roboto Bold" pitchFamily="2" charset="0"/>
              <a:ea typeface="Roboto Bold" pitchFamily="2" charset="0"/>
            </a:endParaRPr>
          </a:p>
          <a:p>
            <a:pPr algn="ctr"/>
            <a:r>
              <a:rPr lang="es-MX" sz="3200" b="1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</a:rPr>
              <a:t>Nombre del AAC o Módulo de AC</a:t>
            </a:r>
          </a:p>
        </p:txBody>
      </p:sp>
      <p:cxnSp>
        <p:nvCxnSpPr>
          <p:cNvPr id="96" name="Google Shape;96;p2"/>
          <p:cNvCxnSpPr>
            <a:cxnSpLocks/>
          </p:cNvCxnSpPr>
          <p:nvPr/>
        </p:nvCxnSpPr>
        <p:spPr>
          <a:xfrm>
            <a:off x="1506894" y="1991211"/>
            <a:ext cx="6120000" cy="0"/>
          </a:xfrm>
          <a:prstGeom prst="straightConnector1">
            <a:avLst/>
          </a:prstGeom>
          <a:noFill/>
          <a:ln w="25400" cap="flat" cmpd="sng">
            <a:solidFill>
              <a:srgbClr val="9D214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2"/>
          <p:cNvCxnSpPr>
            <a:cxnSpLocks/>
          </p:cNvCxnSpPr>
          <p:nvPr/>
        </p:nvCxnSpPr>
        <p:spPr>
          <a:xfrm>
            <a:off x="1506894" y="5586019"/>
            <a:ext cx="6120000" cy="0"/>
          </a:xfrm>
          <a:prstGeom prst="straightConnector1">
            <a:avLst/>
          </a:prstGeom>
          <a:noFill/>
          <a:ln w="25400" cap="flat" cmpd="sng">
            <a:solidFill>
              <a:srgbClr val="9D214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B7C008F5-68AB-4607-B910-2791019C2441}"/>
              </a:ext>
            </a:extLst>
          </p:cNvPr>
          <p:cNvSpPr txBox="1"/>
          <p:nvPr/>
        </p:nvSpPr>
        <p:spPr>
          <a:xfrm>
            <a:off x="2007772" y="4856703"/>
            <a:ext cx="511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</a:rPr>
              <a:t>Nombre del Ente Público o Alcaldía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205683-3828-4889-B1D8-58AEBBFAA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088" y="618608"/>
            <a:ext cx="2239332" cy="576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3D33141-DB69-4F43-8549-0BA4CD002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40" y="348608"/>
            <a:ext cx="3727770" cy="111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680973" y="682819"/>
            <a:ext cx="6702425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sym typeface="Arial"/>
              </a:rPr>
              <a:t>Completar datos:</a:t>
            </a:r>
            <a:endParaRPr sz="1600" dirty="0">
              <a:solidFill>
                <a:srgbClr val="9D2148"/>
              </a:solidFill>
              <a:latin typeface="Roboto Bold" pitchFamily="2" charset="0"/>
              <a:ea typeface="Roboto Bold" pitchFamily="2" charset="0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AutoNum type="arabicPeriod"/>
            </a:pPr>
            <a:r>
              <a:rPr lang="es-MX" sz="16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Nombre del AAC</a:t>
            </a:r>
            <a:endParaRPr dirty="0">
              <a:solidFill>
                <a:srgbClr val="3F3F3F"/>
              </a:solidFill>
              <a:latin typeface="Roboto Regular" pitchFamily="2" charset="0"/>
              <a:ea typeface="Roboto Regular" pitchFamily="2" charset="0"/>
            </a:endParaRPr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Source Sans Pro" panose="020B0503030403020204" pitchFamily="34" charset="0"/>
              <a:sym typeface="Arial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+mj-lt"/>
              <a:buAutoNum type="arabicPeriod" startAt="2"/>
            </a:pPr>
            <a:r>
              <a:rPr lang="es-MX" sz="16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Clave Única de Registro</a:t>
            </a:r>
            <a:endParaRPr dirty="0">
              <a:solidFill>
                <a:srgbClr val="3F3F3F"/>
              </a:solidFill>
              <a:latin typeface="Roboto Regular" pitchFamily="2" charset="0"/>
              <a:ea typeface="Roboto Regular" pitchFamily="2" charset="0"/>
            </a:endParaRPr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Source Sans Pro" panose="020B0503030403020204" pitchFamily="34" charset="0"/>
              <a:sym typeface="Arial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+mj-lt"/>
              <a:buAutoNum type="arabicPeriod" startAt="3"/>
            </a:pPr>
            <a:r>
              <a:rPr lang="es-MX" sz="16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Días y horarios de atención</a:t>
            </a:r>
            <a:endParaRPr dirty="0">
              <a:solidFill>
                <a:srgbClr val="3F3F3F"/>
              </a:solidFill>
              <a:latin typeface="Roboto Regular" pitchFamily="2" charset="0"/>
              <a:ea typeface="Roboto Regular" pitchFamily="2" charset="0"/>
            </a:endParaRPr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Source Sans Pro" panose="020B0503030403020204" pitchFamily="34" charset="0"/>
              <a:sym typeface="Arial"/>
            </a:endParaRPr>
          </a:p>
          <a:p>
            <a:pPr marL="342900" marR="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+mj-lt"/>
              <a:buAutoNum type="arabicPeriod" startAt="4"/>
            </a:pPr>
            <a:r>
              <a:rPr lang="es-MX" sz="16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Nombre y cargo del personal que elaboró el reporte fotográfico</a:t>
            </a:r>
            <a:endParaRPr dirty="0">
              <a:solidFill>
                <a:srgbClr val="3F3F3F"/>
              </a:solidFill>
              <a:latin typeface="Roboto Regular" pitchFamily="2" charset="0"/>
              <a:ea typeface="Roboto Regular" pitchFamily="2" charset="0"/>
            </a:endParaRPr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+mj-lt"/>
              <a:buAutoNum type="arabicPeriod" startAt="5"/>
            </a:pPr>
            <a:r>
              <a:rPr lang="es-MX" sz="16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Fecha de elaboración</a:t>
            </a:r>
            <a:endParaRPr dirty="0">
              <a:solidFill>
                <a:srgbClr val="3F3F3F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07950" y="44450"/>
            <a:ext cx="8027988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 dirty="0">
                <a:solidFill>
                  <a:srgbClr val="A5A5A5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DATOS DEL ÁREA DE ATENCIÓN CIUDADANA</a:t>
            </a:r>
            <a:endParaRPr sz="2000" b="0" i="0" u="none" strike="noStrike" cap="none" dirty="0">
              <a:solidFill>
                <a:srgbClr val="A5A5A5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827088" y="1743269"/>
            <a:ext cx="7777200" cy="307800"/>
          </a:xfrm>
          <a:prstGeom prst="rect">
            <a:avLst/>
          </a:prstGeom>
          <a:noFill/>
          <a:ln w="9525" cap="flat" cmpd="sng">
            <a:solidFill>
              <a:srgbClr val="9D2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 dirty="0">
                <a:solidFill>
                  <a:srgbClr val="BFBFBF"/>
                </a:solidFill>
                <a:latin typeface="Roboto Regular" pitchFamily="2" charset="0"/>
                <a:ea typeface="Roboto Regular" pitchFamily="2" charset="0"/>
                <a:sym typeface="Arial"/>
              </a:rPr>
              <a:t>Insertar texto aquí</a:t>
            </a:r>
            <a:endParaRPr dirty="0"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827088" y="2702860"/>
            <a:ext cx="7777200" cy="307800"/>
          </a:xfrm>
          <a:prstGeom prst="rect">
            <a:avLst/>
          </a:prstGeom>
          <a:noFill/>
          <a:ln w="9525" cap="flat" cmpd="sng">
            <a:solidFill>
              <a:srgbClr val="9D2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 dirty="0">
                <a:solidFill>
                  <a:srgbClr val="BFBFBF"/>
                </a:solidFill>
                <a:latin typeface="Roboto Regular" pitchFamily="2" charset="0"/>
                <a:ea typeface="Roboto Regular" pitchFamily="2" charset="0"/>
                <a:sym typeface="Arial"/>
              </a:rPr>
              <a:t>Insertar texto aquí</a:t>
            </a:r>
            <a:endParaRPr dirty="0"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827088" y="3702826"/>
            <a:ext cx="7777200" cy="307800"/>
          </a:xfrm>
          <a:prstGeom prst="rect">
            <a:avLst/>
          </a:prstGeom>
          <a:noFill/>
          <a:ln w="9525" cap="flat" cmpd="sng">
            <a:solidFill>
              <a:srgbClr val="9D2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 dirty="0">
                <a:solidFill>
                  <a:srgbClr val="BFBFBF"/>
                </a:solidFill>
                <a:latin typeface="Roboto Regular" pitchFamily="2" charset="0"/>
                <a:ea typeface="Roboto Regular" pitchFamily="2" charset="0"/>
                <a:sym typeface="Arial"/>
              </a:rPr>
              <a:t>Insertar texto aquí</a:t>
            </a:r>
            <a:endParaRPr dirty="0"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827088" y="4657725"/>
            <a:ext cx="7777200" cy="307800"/>
          </a:xfrm>
          <a:prstGeom prst="rect">
            <a:avLst/>
          </a:prstGeom>
          <a:noFill/>
          <a:ln w="9525" cap="flat" cmpd="sng">
            <a:solidFill>
              <a:srgbClr val="9D2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 dirty="0">
                <a:solidFill>
                  <a:srgbClr val="BFBFBF"/>
                </a:solidFill>
                <a:latin typeface="Roboto Regular" pitchFamily="2" charset="0"/>
                <a:ea typeface="Roboto Regular" pitchFamily="2" charset="0"/>
                <a:sym typeface="Arial"/>
              </a:rPr>
              <a:t>Insertar texto aquí</a:t>
            </a:r>
            <a:endParaRPr dirty="0"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827088" y="5624283"/>
            <a:ext cx="7777200" cy="307800"/>
          </a:xfrm>
          <a:prstGeom prst="rect">
            <a:avLst/>
          </a:prstGeom>
          <a:noFill/>
          <a:ln w="9525" cap="flat" cmpd="sng">
            <a:solidFill>
              <a:srgbClr val="9D2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 dirty="0">
                <a:solidFill>
                  <a:srgbClr val="BFBFBF"/>
                </a:solidFill>
                <a:latin typeface="Roboto Regular" pitchFamily="2" charset="0"/>
                <a:ea typeface="Roboto Regular" pitchFamily="2" charset="0"/>
                <a:sym typeface="Arial"/>
              </a:rPr>
              <a:t>Insertar texto aquí</a:t>
            </a:r>
            <a:endParaRPr dirty="0"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309689" y="868501"/>
            <a:ext cx="418988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9D2148"/>
              </a:buClr>
              <a:buSzPct val="100000"/>
            </a:pPr>
            <a:r>
              <a:rPr lang="es-MX" sz="16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1. </a:t>
            </a:r>
            <a:r>
              <a:rPr lang="es-MX" sz="16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Tomas abiertas de las señalizaciones</a:t>
            </a:r>
            <a:endParaRPr sz="1600" b="1" i="0" u="none" strike="noStrike" cap="none" dirty="0">
              <a:solidFill>
                <a:srgbClr val="3F3F3F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7889946" y="3472936"/>
            <a:ext cx="3174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MX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4892675" y="5056188"/>
            <a:ext cx="3192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49147" y="142665"/>
            <a:ext cx="334063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</a:pPr>
            <a:r>
              <a:rPr lang="es-MX" sz="2000" b="1" i="0" u="none" strike="noStrike" cap="none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  <a:sym typeface="Arial"/>
              </a:rPr>
              <a:t>REQUISITOS DE LLENADO</a:t>
            </a:r>
            <a:endParaRPr sz="2000" b="0" i="0" u="none" strike="noStrike" cap="none" dirty="0">
              <a:solidFill>
                <a:srgbClr val="55585A"/>
              </a:solidFill>
              <a:latin typeface="Roboto Bold" pitchFamily="2" charset="0"/>
              <a:ea typeface="Roboto Bold" pitchFamily="2" charset="0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501385" y="6186022"/>
            <a:ext cx="59431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000"/>
              <a:buFont typeface="Arial"/>
              <a:buNone/>
            </a:pPr>
            <a:r>
              <a:rPr lang="es-MX" sz="10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NOTA: </a:t>
            </a:r>
            <a:r>
              <a:rPr lang="es-MX" sz="10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El archivo es de </a:t>
            </a:r>
            <a:r>
              <a:rPr lang="es-MX" sz="1000" b="1" i="1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carácter ilustrativo</a:t>
            </a:r>
            <a:r>
              <a:rPr lang="es-MX" sz="10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, </a:t>
            </a:r>
            <a:r>
              <a:rPr lang="es-MX" sz="10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ya que el llenado deberá ser con</a:t>
            </a:r>
            <a:endParaRPr sz="1000" b="0" i="0" u="none" strike="noStrike" cap="none" dirty="0">
              <a:solidFill>
                <a:srgbClr val="55585A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s-MX" sz="10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            </a:t>
            </a:r>
            <a:r>
              <a:rPr lang="es-MX" sz="1000" b="1" i="1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fotografías</a:t>
            </a:r>
            <a:r>
              <a:rPr lang="es-MX" sz="10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 </a:t>
            </a:r>
            <a:r>
              <a:rPr lang="es-MX" sz="10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tomadas directamente en el Área de Atención Ciudadana</a:t>
            </a:r>
            <a:endParaRPr sz="1000" b="0" i="0" u="none" strike="noStrike" cap="none" dirty="0">
              <a:solidFill>
                <a:srgbClr val="55585A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s-MX" sz="10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            Para el envío favor de eliminar las Diapositivas 4, </a:t>
            </a:r>
            <a:r>
              <a:rPr lang="es-MX" sz="10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</a:rPr>
              <a:t>5</a:t>
            </a:r>
            <a:r>
              <a:rPr lang="es-MX" sz="10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 y 6</a:t>
            </a:r>
            <a:r>
              <a:rPr lang="es-MX" sz="10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. </a:t>
            </a:r>
            <a:r>
              <a:rPr lang="es-MX" sz="1000" b="1" i="0" u="sng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Guardarlo y enviarlo en formato PDF</a:t>
            </a:r>
            <a:r>
              <a:rPr lang="es-MX" sz="10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.</a:t>
            </a:r>
            <a:endParaRPr sz="1000" b="0" i="0" u="none" strike="noStrike" cap="none" dirty="0">
              <a:solidFill>
                <a:srgbClr val="9D2148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09689" y="3378159"/>
            <a:ext cx="5811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600" b="1" dirty="0">
                <a:solidFill>
                  <a:srgbClr val="980000"/>
                </a:solidFill>
                <a:latin typeface="Roboto Regular" pitchFamily="2" charset="0"/>
                <a:ea typeface="Roboto Regular" pitchFamily="2" charset="0"/>
              </a:rPr>
              <a:t>2.</a:t>
            </a:r>
            <a:r>
              <a:rPr lang="es-MX" sz="1600" b="1" dirty="0">
                <a:solidFill>
                  <a:srgbClr val="00B05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</a:rPr>
              <a:t>No deformar las fotografías ni horizontal ni verticalmente</a:t>
            </a:r>
            <a:endParaRPr lang="es-MX" sz="1600" dirty="0">
              <a:solidFill>
                <a:schemeClr val="dk1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274136" y="330347"/>
            <a:ext cx="4749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BC8F00"/>
                </a:solidFill>
                <a:latin typeface="Roboto Regular" pitchFamily="2" charset="0"/>
                <a:ea typeface="Roboto Regular" pitchFamily="2" charset="0"/>
              </a:rPr>
              <a:t>Se insertará máximo 2 fotografías por diapositiva</a:t>
            </a:r>
            <a:endParaRPr lang="es-MX" sz="1600" dirty="0">
              <a:solidFill>
                <a:srgbClr val="BC8F00"/>
              </a:solidFill>
              <a:latin typeface="Roboto Regular" pitchFamily="2" charset="0"/>
              <a:ea typeface="Roboto Regular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605411-98D6-462F-BDE7-C473422A8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518" y="1371812"/>
            <a:ext cx="2245268" cy="1559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3" name="Google Shape;123;p4"/>
          <p:cNvSpPr/>
          <p:nvPr/>
        </p:nvSpPr>
        <p:spPr>
          <a:xfrm>
            <a:off x="3147198" y="2565857"/>
            <a:ext cx="360300" cy="360300"/>
          </a:xfrm>
          <a:prstGeom prst="ellipse">
            <a:avLst/>
          </a:prstGeom>
          <a:solidFill>
            <a:srgbClr val="953735"/>
          </a:solidFill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4D04270-782F-4D23-9044-29C70240BCAC}"/>
              </a:ext>
            </a:extLst>
          </p:cNvPr>
          <p:cNvGrpSpPr/>
          <p:nvPr/>
        </p:nvGrpSpPr>
        <p:grpSpPr>
          <a:xfrm>
            <a:off x="5215465" y="1334787"/>
            <a:ext cx="2756057" cy="1726318"/>
            <a:chOff x="5215465" y="1334787"/>
            <a:chExt cx="2756057" cy="172631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2BEC4FC1-2ACA-4236-AC02-E3D107152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5465" y="1334787"/>
              <a:ext cx="2674481" cy="15913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26A5C89-AC97-42C6-8B0B-020D59382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25598" y="2593105"/>
              <a:ext cx="445924" cy="468000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999952F-80E6-40EB-877B-EDA8F66115C0}"/>
              </a:ext>
            </a:extLst>
          </p:cNvPr>
          <p:cNvGrpSpPr/>
          <p:nvPr/>
        </p:nvGrpSpPr>
        <p:grpSpPr>
          <a:xfrm>
            <a:off x="522235" y="4163740"/>
            <a:ext cx="2015587" cy="1884577"/>
            <a:chOff x="618613" y="5056188"/>
            <a:chExt cx="2015587" cy="1884577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698E780-1CFA-4DA9-9CCC-73E6DCB1B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8613" y="5056188"/>
              <a:ext cx="2000738" cy="1884577"/>
            </a:xfrm>
            <a:prstGeom prst="rect">
              <a:avLst/>
            </a:prstGeom>
          </p:spPr>
        </p:pic>
        <p:sp>
          <p:nvSpPr>
            <p:cNvPr id="128" name="Google Shape;128;p4"/>
            <p:cNvSpPr/>
            <p:nvPr/>
          </p:nvSpPr>
          <p:spPr>
            <a:xfrm>
              <a:off x="2273900" y="5724745"/>
              <a:ext cx="360300" cy="360300"/>
            </a:xfrm>
            <a:prstGeom prst="ellipse">
              <a:avLst/>
            </a:prstGeom>
            <a:solidFill>
              <a:srgbClr val="953735"/>
            </a:solidFill>
            <a:ln w="19050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s-MX" sz="18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C301F28-A0B1-47A6-91FD-8B427B6EC151}"/>
              </a:ext>
            </a:extLst>
          </p:cNvPr>
          <p:cNvGrpSpPr/>
          <p:nvPr/>
        </p:nvGrpSpPr>
        <p:grpSpPr>
          <a:xfrm>
            <a:off x="3388869" y="3812536"/>
            <a:ext cx="1042276" cy="3200677"/>
            <a:chOff x="3327348" y="4484706"/>
            <a:chExt cx="1042276" cy="3200677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70E8778-5520-46FE-87DF-FDA47A8C7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27348" y="4484706"/>
              <a:ext cx="999693" cy="3200677"/>
            </a:xfrm>
            <a:prstGeom prst="rect">
              <a:avLst/>
            </a:prstGeom>
          </p:spPr>
        </p:pic>
        <p:sp>
          <p:nvSpPr>
            <p:cNvPr id="126" name="Google Shape;126;p4"/>
            <p:cNvSpPr/>
            <p:nvPr/>
          </p:nvSpPr>
          <p:spPr>
            <a:xfrm>
              <a:off x="4009324" y="5724745"/>
              <a:ext cx="360300" cy="360300"/>
            </a:xfrm>
            <a:prstGeom prst="ellipse">
              <a:avLst/>
            </a:prstGeom>
            <a:solidFill>
              <a:srgbClr val="953735"/>
            </a:solidFill>
            <a:ln w="19050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s-MX" sz="18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5877637-5A4D-4D49-8372-0C28B99E535C}"/>
              </a:ext>
            </a:extLst>
          </p:cNvPr>
          <p:cNvGrpSpPr/>
          <p:nvPr/>
        </p:nvGrpSpPr>
        <p:grpSpPr>
          <a:xfrm>
            <a:off x="5673405" y="3796896"/>
            <a:ext cx="2753053" cy="1683797"/>
            <a:chOff x="5297041" y="4469159"/>
            <a:chExt cx="2753053" cy="1683797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9333A634-9516-45FD-BA14-3C55CFA40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7041" y="4469159"/>
              <a:ext cx="2674481" cy="15913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8472" y="5720956"/>
              <a:ext cx="411622" cy="432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/>
          <p:nvPr/>
        </p:nvSpPr>
        <p:spPr>
          <a:xfrm>
            <a:off x="210925" y="1171607"/>
            <a:ext cx="379977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9D2148"/>
              </a:buClr>
              <a:buSzPct val="100000"/>
            </a:pPr>
            <a:r>
              <a:rPr lang="es-MX" sz="16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3.</a:t>
            </a:r>
            <a:r>
              <a:rPr lang="es-MX" sz="16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 No colocar fotografías obscuras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FE202A5-4845-455E-8ABD-5CDA7B5E5510}"/>
              </a:ext>
            </a:extLst>
          </p:cNvPr>
          <p:cNvGrpSpPr/>
          <p:nvPr/>
        </p:nvGrpSpPr>
        <p:grpSpPr>
          <a:xfrm>
            <a:off x="1203649" y="1916118"/>
            <a:ext cx="2059858" cy="1515895"/>
            <a:chOff x="1203649" y="1916118"/>
            <a:chExt cx="2059858" cy="1515895"/>
          </a:xfrm>
        </p:grpSpPr>
        <p:pic>
          <p:nvPicPr>
            <p:cNvPr id="141" name="Google Shape;141;p5"/>
            <p:cNvPicPr preferRelativeResize="0"/>
            <p:nvPr/>
          </p:nvPicPr>
          <p:blipFill rotWithShape="1">
            <a:blip r:embed="rId3">
              <a:alphaModFix/>
            </a:blip>
            <a:srcRect l="5634" r="5634"/>
            <a:stretch/>
          </p:blipFill>
          <p:spPr>
            <a:xfrm>
              <a:off x="1203649" y="1916118"/>
              <a:ext cx="2057136" cy="1512881"/>
            </a:xfrm>
            <a:prstGeom prst="roundRect">
              <a:avLst>
                <a:gd name="adj" fmla="val 8594"/>
              </a:avLst>
            </a:prstGeom>
            <a:solidFill>
              <a:srgbClr val="ECECEC"/>
            </a:solidFill>
            <a:ln>
              <a:noFill/>
            </a:ln>
            <a:effectLst>
              <a:reflection stA="38000" endPos="28000" dist="5000" dir="5400000" fadeDir="5400012" sy="-100000" algn="bl" rotWithShape="0"/>
            </a:effectLst>
          </p:spPr>
        </p:pic>
        <p:sp>
          <p:nvSpPr>
            <p:cNvPr id="143" name="Google Shape;143;p5"/>
            <p:cNvSpPr/>
            <p:nvPr/>
          </p:nvSpPr>
          <p:spPr>
            <a:xfrm>
              <a:off x="2918956" y="3072013"/>
              <a:ext cx="344551" cy="360000"/>
            </a:xfrm>
            <a:prstGeom prst="ellipse">
              <a:avLst/>
            </a:prstGeom>
            <a:solidFill>
              <a:srgbClr val="953735"/>
            </a:solidFill>
            <a:ln w="19050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800"/>
              </a:pPr>
              <a:endParaRPr lang="es-MX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chemeClr val="dk1"/>
                </a:buClr>
                <a:buSzPts val="1800"/>
              </a:pPr>
              <a:r>
                <a:rPr lang="es-MX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5"/>
          <p:cNvSpPr/>
          <p:nvPr/>
        </p:nvSpPr>
        <p:spPr>
          <a:xfrm>
            <a:off x="4111737" y="5469022"/>
            <a:ext cx="3174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5032301" y="5930200"/>
            <a:ext cx="3192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6057913" y="2857496"/>
            <a:ext cx="37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201861" y="140279"/>
            <a:ext cx="32400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</a:pPr>
            <a:r>
              <a:rPr lang="es-MX" sz="2000" b="1" i="0" u="none" strike="noStrike" cap="none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  <a:sym typeface="Arial"/>
              </a:rPr>
              <a:t>REQUISITOS DE LLENADO</a:t>
            </a:r>
            <a:endParaRPr sz="2000" b="0" i="0" u="none" strike="noStrike" cap="none" dirty="0">
              <a:solidFill>
                <a:srgbClr val="55585A"/>
              </a:solidFill>
              <a:latin typeface="Roboto Bold" pitchFamily="2" charset="0"/>
              <a:ea typeface="Roboto Bold" pitchFamily="2" charset="0"/>
              <a:sym typeface="Arial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4341090" y="539584"/>
            <a:ext cx="547716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000"/>
              <a:buFont typeface="Arial"/>
              <a:buNone/>
            </a:pPr>
            <a:r>
              <a:rPr lang="es-MX" sz="10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NOTA: </a:t>
            </a:r>
            <a:r>
              <a:rPr lang="es-MX" sz="10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El archivo es de </a:t>
            </a:r>
            <a:r>
              <a:rPr lang="es-MX" sz="1000" b="1" i="1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carácter ilustrativo</a:t>
            </a:r>
            <a:r>
              <a:rPr lang="es-MX" sz="10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, </a:t>
            </a:r>
            <a:r>
              <a:rPr lang="es-MX" sz="10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ya que el llenado deberá ser con</a:t>
            </a:r>
            <a:endParaRPr sz="1000" b="0" i="0" u="none" strike="noStrike" cap="none" dirty="0">
              <a:solidFill>
                <a:srgbClr val="55585A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s-MX" sz="10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            </a:t>
            </a:r>
            <a:r>
              <a:rPr lang="es-MX" sz="1000" b="1" i="1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fotografías</a:t>
            </a:r>
            <a:r>
              <a:rPr lang="es-MX" sz="10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 </a:t>
            </a:r>
            <a:r>
              <a:rPr lang="es-MX" sz="10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tomadas directamente en el Área de Atención Ciudadana</a:t>
            </a:r>
          </a:p>
          <a:p>
            <a:pPr marL="442913" lvl="0">
              <a:buClr>
                <a:srgbClr val="3F3F3F"/>
              </a:buClr>
              <a:buSzPts val="1000"/>
            </a:pPr>
            <a:r>
              <a:rPr lang="es-MX" sz="10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Calibri"/>
              </a:rPr>
              <a:t>Para el envío favor de eliminar las Diapositivas 4, 5 y 6. </a:t>
            </a:r>
            <a:r>
              <a:rPr lang="es-MX" sz="10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Calibri"/>
              </a:rPr>
              <a:t>Guardarlo y </a:t>
            </a:r>
          </a:p>
          <a:p>
            <a:pPr marL="442913" lvl="0">
              <a:buClr>
                <a:srgbClr val="3F3F3F"/>
              </a:buClr>
              <a:buSzPts val="1000"/>
            </a:pPr>
            <a:r>
              <a:rPr lang="es-MX" sz="10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Calibri"/>
              </a:rPr>
              <a:t>enviarlo en formato PDF.</a:t>
            </a:r>
          </a:p>
        </p:txBody>
      </p:sp>
      <p:sp>
        <p:nvSpPr>
          <p:cNvPr id="152" name="Google Shape;152;p5"/>
          <p:cNvSpPr txBox="1"/>
          <p:nvPr/>
        </p:nvSpPr>
        <p:spPr>
          <a:xfrm>
            <a:off x="268044" y="3960817"/>
            <a:ext cx="384369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</a:pPr>
            <a:r>
              <a:rPr lang="es-MX" sz="16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4. </a:t>
            </a:r>
            <a:r>
              <a:rPr lang="es-MX" sz="16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No colocar fotografías fuera de foco</a:t>
            </a:r>
            <a:endParaRPr sz="1600" b="0" i="0" u="none" strike="noStrike" cap="none" dirty="0">
              <a:solidFill>
                <a:schemeClr val="dk1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508C9D5-247B-48DB-91E2-DD91C2D57A07}"/>
              </a:ext>
            </a:extLst>
          </p:cNvPr>
          <p:cNvGrpSpPr/>
          <p:nvPr/>
        </p:nvGrpSpPr>
        <p:grpSpPr>
          <a:xfrm>
            <a:off x="1203649" y="4545588"/>
            <a:ext cx="2049285" cy="1447200"/>
            <a:chOff x="1203649" y="4545588"/>
            <a:chExt cx="2049285" cy="14472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86A9965-674E-41DE-8A05-FC58C0D37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03649" y="4545588"/>
              <a:ext cx="2049285" cy="1447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7" name="Google Shape;143;p5">
              <a:extLst>
                <a:ext uri="{FF2B5EF4-FFF2-40B4-BE49-F238E27FC236}">
                  <a16:creationId xmlns:a16="http://schemas.microsoft.com/office/drawing/2014/main" id="{7DDE8269-8472-483E-96FB-81D9D7574030}"/>
                </a:ext>
              </a:extLst>
            </p:cNvPr>
            <p:cNvSpPr/>
            <p:nvPr/>
          </p:nvSpPr>
          <p:spPr>
            <a:xfrm>
              <a:off x="2906015" y="5631021"/>
              <a:ext cx="344551" cy="360000"/>
            </a:xfrm>
            <a:prstGeom prst="ellipse">
              <a:avLst/>
            </a:prstGeom>
            <a:solidFill>
              <a:srgbClr val="953735"/>
            </a:solidFill>
            <a:ln w="19050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800"/>
              </a:pPr>
              <a:endParaRPr lang="es-MX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chemeClr val="dk1"/>
                </a:buClr>
                <a:buSzPts val="1800"/>
              </a:pPr>
              <a:r>
                <a:rPr lang="es-MX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D911B36E-29E0-42B3-A590-F23817256378}"/>
              </a:ext>
            </a:extLst>
          </p:cNvPr>
          <p:cNvGrpSpPr/>
          <p:nvPr/>
        </p:nvGrpSpPr>
        <p:grpSpPr>
          <a:xfrm>
            <a:off x="5488479" y="1807797"/>
            <a:ext cx="2392879" cy="3384000"/>
            <a:chOff x="5488479" y="1807797"/>
            <a:chExt cx="2392879" cy="3384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4761932-60E3-4BA7-8160-7A005DFA4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8479" y="1807797"/>
              <a:ext cx="2312599" cy="3384000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7D082B7F-E18E-4138-AD57-2642C902C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35434" y="3142022"/>
              <a:ext cx="445924" cy="468000"/>
            </a:xfrm>
            <a:prstGeom prst="rect">
              <a:avLst/>
            </a:prstGeom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BD8A6BBC-EC66-42B9-8569-512991436BF8}"/>
              </a:ext>
            </a:extLst>
          </p:cNvPr>
          <p:cNvGrpSpPr/>
          <p:nvPr/>
        </p:nvGrpSpPr>
        <p:grpSpPr>
          <a:xfrm>
            <a:off x="5508382" y="4299331"/>
            <a:ext cx="2400779" cy="3384000"/>
            <a:chOff x="5508382" y="4299331"/>
            <a:chExt cx="2400779" cy="338400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64CC4C3F-901C-4BF8-89A8-7ECD8A50B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08382" y="4299331"/>
              <a:ext cx="2312599" cy="3384000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593EE218-533F-4D64-8E12-2D982DEA9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63237" y="5638775"/>
              <a:ext cx="445924" cy="46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/>
          <p:nvPr/>
        </p:nvSpPr>
        <p:spPr>
          <a:xfrm>
            <a:off x="218412" y="993251"/>
            <a:ext cx="866433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9D2148"/>
              </a:buClr>
              <a:buSzPct val="100000"/>
            </a:pPr>
            <a:r>
              <a:rPr lang="es-MX" sz="16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5.</a:t>
            </a:r>
            <a:r>
              <a:rPr lang="es-MX" sz="16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 Se podrán colocar fotografías horizontales y verticales dentro de una misma diapositiva</a:t>
            </a:r>
            <a:endParaRPr sz="1600" b="0" i="0" u="none" strike="noStrike" cap="none" dirty="0">
              <a:solidFill>
                <a:srgbClr val="55585A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218412" y="148535"/>
            <a:ext cx="326130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</a:pPr>
            <a:r>
              <a:rPr lang="es-MX" sz="2000" b="1" i="0" u="none" strike="noStrike" cap="none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  <a:sym typeface="Arial"/>
              </a:rPr>
              <a:t>REQUISITOS DE LLENADO</a:t>
            </a:r>
            <a:endParaRPr sz="2000" b="0" i="0" u="none" strike="noStrike" cap="none" dirty="0">
              <a:solidFill>
                <a:srgbClr val="55585A"/>
              </a:solidFill>
              <a:latin typeface="Roboto Bold" pitchFamily="2" charset="0"/>
              <a:ea typeface="Roboto Bold" pitchFamily="2" charset="0"/>
              <a:sym typeface="Arial"/>
            </a:endParaRPr>
          </a:p>
        </p:txBody>
      </p:sp>
      <p:sp>
        <p:nvSpPr>
          <p:cNvPr id="7" name="Google Shape;131;p4"/>
          <p:cNvSpPr txBox="1"/>
          <p:nvPr/>
        </p:nvSpPr>
        <p:spPr>
          <a:xfrm>
            <a:off x="1444251" y="5105751"/>
            <a:ext cx="588942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000"/>
              <a:buFont typeface="Arial"/>
              <a:buNone/>
            </a:pPr>
            <a:r>
              <a:rPr lang="es-MX" sz="12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NOTA: </a:t>
            </a:r>
            <a:r>
              <a:rPr lang="es-MX" sz="12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El archivo es de </a:t>
            </a:r>
            <a:r>
              <a:rPr lang="es-MX" sz="1200" b="1" i="1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carácter ilustrativo</a:t>
            </a:r>
            <a:r>
              <a:rPr lang="es-MX" sz="12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, </a:t>
            </a:r>
            <a:r>
              <a:rPr lang="es-MX" sz="12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ya que el llenado deberá ser con</a:t>
            </a:r>
            <a:endParaRPr sz="1200" b="0" i="0" u="none" strike="noStrike" cap="none" dirty="0">
              <a:solidFill>
                <a:srgbClr val="55585A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s-MX" sz="12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            </a:t>
            </a:r>
            <a:r>
              <a:rPr lang="es-MX" sz="1200" b="1" i="1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fotografías</a:t>
            </a:r>
            <a:r>
              <a:rPr lang="es-MX" sz="12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 </a:t>
            </a:r>
            <a:r>
              <a:rPr lang="es-MX" sz="12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tomadas directamente en el Área de Atención Ciudadana</a:t>
            </a:r>
            <a:endParaRPr sz="1200" b="0" i="0" u="none" strike="noStrike" cap="none" dirty="0">
              <a:solidFill>
                <a:srgbClr val="55585A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  <a:p>
            <a:pPr marL="447675" marR="0" lvl="0" indent="-447675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s-MX" sz="12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            Para el envío favor de eliminar las Diapositivas 4, 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</a:rPr>
              <a:t>5</a:t>
            </a:r>
            <a:r>
              <a:rPr lang="es-MX" sz="12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 y 6. </a:t>
            </a:r>
            <a:r>
              <a:rPr lang="es-MX" sz="1200" b="1" i="0" u="sng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Guardarlo y enviarlo en formato PDF</a:t>
            </a:r>
            <a:r>
              <a:rPr lang="es-MX" sz="12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.</a:t>
            </a:r>
            <a:endParaRPr sz="1200" b="0" i="0" u="none" strike="noStrike" cap="none" dirty="0">
              <a:solidFill>
                <a:srgbClr val="9D2148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310121" y="445315"/>
            <a:ext cx="4901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BC8F00"/>
                </a:solidFill>
                <a:latin typeface="Roboto Regular" pitchFamily="2" charset="0"/>
                <a:ea typeface="Roboto Regular" pitchFamily="2" charset="0"/>
              </a:rPr>
              <a:t>Se insertará máximo 2 fotografías por diapositiva</a:t>
            </a:r>
            <a:endParaRPr lang="es-MX" sz="1600" dirty="0">
              <a:solidFill>
                <a:srgbClr val="BC8F00"/>
              </a:solidFill>
              <a:latin typeface="Roboto Regular" pitchFamily="2" charset="0"/>
              <a:ea typeface="Roboto Regular" pitchFamily="2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11BD21C-789A-4094-AC23-9B3364C32D33}"/>
              </a:ext>
            </a:extLst>
          </p:cNvPr>
          <p:cNvGrpSpPr/>
          <p:nvPr/>
        </p:nvGrpSpPr>
        <p:grpSpPr>
          <a:xfrm>
            <a:off x="992680" y="1908144"/>
            <a:ext cx="2997614" cy="2313200"/>
            <a:chOff x="992680" y="1908144"/>
            <a:chExt cx="2997614" cy="23132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6D47F9D-2024-426E-A3A1-91AE01D78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2680" y="1908144"/>
              <a:ext cx="2911150" cy="21833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8202735-ED22-42C9-8B0F-3897FC6F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4370" y="3753344"/>
              <a:ext cx="445924" cy="468000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9A04CA98-986B-4DAB-8F90-68A9FFA969F4}"/>
              </a:ext>
            </a:extLst>
          </p:cNvPr>
          <p:cNvGrpSpPr/>
          <p:nvPr/>
        </p:nvGrpSpPr>
        <p:grpSpPr>
          <a:xfrm>
            <a:off x="5380383" y="1541947"/>
            <a:ext cx="2103966" cy="2861706"/>
            <a:chOff x="5380383" y="1541947"/>
            <a:chExt cx="2103966" cy="286170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50A7B8C-9585-46A6-8BC2-19F0B5D7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383" y="1541947"/>
              <a:ext cx="2020969" cy="27558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702522BA-D7F5-4D9F-82E2-61D1223F2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8425" y="3935653"/>
              <a:ext cx="445924" cy="46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Google Shape;166;p7"/>
          <p:cNvCxnSpPr/>
          <p:nvPr/>
        </p:nvCxnSpPr>
        <p:spPr>
          <a:xfrm>
            <a:off x="1908175" y="2924175"/>
            <a:ext cx="5327650" cy="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Google Shape;167;p7"/>
          <p:cNvSpPr/>
          <p:nvPr/>
        </p:nvSpPr>
        <p:spPr>
          <a:xfrm>
            <a:off x="1908176" y="3130898"/>
            <a:ext cx="54054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  <a:sym typeface="Arial"/>
              </a:rPr>
              <a:t>IDENTIDAD GRÁFICA</a:t>
            </a:r>
            <a:endParaRPr sz="1600" dirty="0">
              <a:solidFill>
                <a:srgbClr val="55585A"/>
              </a:solidFill>
              <a:latin typeface="Roboto Bold" pitchFamily="2" charset="0"/>
              <a:ea typeface="Roboto Bold" pitchFamily="2" charset="0"/>
            </a:endParaRPr>
          </a:p>
        </p:txBody>
      </p:sp>
      <p:cxnSp>
        <p:nvCxnSpPr>
          <p:cNvPr id="168" name="Google Shape;168;p7"/>
          <p:cNvCxnSpPr/>
          <p:nvPr/>
        </p:nvCxnSpPr>
        <p:spPr>
          <a:xfrm>
            <a:off x="1908175" y="3860800"/>
            <a:ext cx="5405438" cy="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/>
          <p:nvPr/>
        </p:nvSpPr>
        <p:spPr>
          <a:xfrm>
            <a:off x="188748" y="431423"/>
            <a:ext cx="718017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1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.</a:t>
            </a:r>
            <a:r>
              <a:rPr lang="es-MX" sz="16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 </a:t>
            </a:r>
            <a:r>
              <a:rPr lang="es-MX" sz="16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Colocar la actividad de mejora</a:t>
            </a:r>
            <a:r>
              <a:rPr lang="es-MX" sz="16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 </a:t>
            </a:r>
            <a:r>
              <a:rPr lang="es-MX" sz="1000" b="1" i="1" u="none" strike="noStrike" cap="none" dirty="0">
                <a:solidFill>
                  <a:srgbClr val="A5A5A5"/>
                </a:solidFill>
                <a:latin typeface="Roboto Regular" pitchFamily="2" charset="0"/>
                <a:ea typeface="Roboto Regular" pitchFamily="2" charset="0"/>
                <a:sym typeface="Arial"/>
              </a:rPr>
              <a:t>(las actividades deben ir numeradas)</a:t>
            </a:r>
            <a:endParaRPr sz="1200" i="1" dirty="0">
              <a:solidFill>
                <a:srgbClr val="A5A5A5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763588" y="1852613"/>
            <a:ext cx="3448372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sz="1800"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5364088" y="1852613"/>
            <a:ext cx="344837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sz="1800"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8"/>
          <p:cNvCxnSpPr/>
          <p:nvPr/>
        </p:nvCxnSpPr>
        <p:spPr>
          <a:xfrm>
            <a:off x="4716016" y="1412776"/>
            <a:ext cx="0" cy="504056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8" name="Google Shape;178;p8"/>
          <p:cNvSpPr/>
          <p:nvPr/>
        </p:nvSpPr>
        <p:spPr>
          <a:xfrm>
            <a:off x="5004048" y="5811838"/>
            <a:ext cx="3600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b) 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</a:rPr>
              <a:t>Después</a:t>
            </a: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 </a:t>
            </a:r>
            <a:endParaRPr sz="1200" b="1" dirty="0">
              <a:solidFill>
                <a:srgbClr val="9D2148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719138" y="5811838"/>
            <a:ext cx="3600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a) </a:t>
            </a:r>
            <a:r>
              <a:rPr lang="es-MX" sz="12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Antes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9"/>
          <p:cNvCxnSpPr/>
          <p:nvPr/>
        </p:nvCxnSpPr>
        <p:spPr>
          <a:xfrm>
            <a:off x="1908175" y="2931031"/>
            <a:ext cx="5327650" cy="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5" name="Google Shape;185;p9"/>
          <p:cNvSpPr/>
          <p:nvPr/>
        </p:nvSpPr>
        <p:spPr>
          <a:xfrm>
            <a:off x="1908176" y="2931031"/>
            <a:ext cx="540543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  <a:sym typeface="Arial"/>
              </a:rPr>
              <a:t>ACCESIBILIDAD UNIVERSAL Y ATENCIÓN PRIORITARIA </a:t>
            </a:r>
            <a:endParaRPr sz="2800" dirty="0">
              <a:solidFill>
                <a:srgbClr val="55585A"/>
              </a:solidFill>
              <a:latin typeface="Roboto Bold" pitchFamily="2" charset="0"/>
              <a:ea typeface="Roboto Bold" pitchFamily="2" charset="0"/>
            </a:endParaRPr>
          </a:p>
        </p:txBody>
      </p:sp>
      <p:cxnSp>
        <p:nvCxnSpPr>
          <p:cNvPr id="186" name="Google Shape;186;p9"/>
          <p:cNvCxnSpPr/>
          <p:nvPr/>
        </p:nvCxnSpPr>
        <p:spPr>
          <a:xfrm>
            <a:off x="1908175" y="3860800"/>
            <a:ext cx="5405438" cy="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Words>643</Words>
  <Application>Microsoft Office PowerPoint</Application>
  <PresentationFormat>Presentación en pantalla (4:3)</PresentationFormat>
  <Paragraphs>230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Roboto Regular</vt:lpstr>
      <vt:lpstr>Roboto Bold</vt:lpstr>
      <vt:lpstr>Arial</vt:lpstr>
      <vt:lpstr>Calibri</vt:lpstr>
      <vt:lpstr>Source Sans Pro</vt:lpstr>
      <vt:lpstr>Noto Sans Symbols</vt:lpstr>
      <vt:lpstr>Cabin Medium</vt:lpstr>
      <vt:lpstr>Cabin Condensed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agonzalezg</dc:creator>
  <cp:lastModifiedBy>Antonia de Jesus Gonzalez Granados</cp:lastModifiedBy>
  <cp:revision>146</cp:revision>
  <dcterms:created xsi:type="dcterms:W3CDTF">2019-03-26T22:30:18Z</dcterms:created>
  <dcterms:modified xsi:type="dcterms:W3CDTF">2025-01-07T16:25:02Z</dcterms:modified>
</cp:coreProperties>
</file>