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Source Sans Pro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k2psxKx2Cx6yj6ZXOsS/gIi+v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8465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6751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335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854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246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2275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423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5502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5790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0410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021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064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53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75348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97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20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367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16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438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61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84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428750" y="2568575"/>
            <a:ext cx="66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 dirty="0">
                <a:solidFill>
                  <a:srgbClr val="66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Módulo de Atención Ciudadana</a:t>
            </a:r>
            <a:endParaRPr dirty="0">
              <a:solidFill>
                <a:srgbClr val="66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del Ente Público</a:t>
            </a:r>
            <a:endParaRPr sz="3200" b="1" i="0" u="none" strike="noStrike" cap="none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85" name="Google Shape;85;p1"/>
          <p:cNvCxnSpPr/>
          <p:nvPr/>
        </p:nvCxnSpPr>
        <p:spPr>
          <a:xfrm>
            <a:off x="2124075" y="1785938"/>
            <a:ext cx="5111750" cy="0"/>
          </a:xfrm>
          <a:prstGeom prst="straightConnector1">
            <a:avLst/>
          </a:prstGeom>
          <a:noFill/>
          <a:ln w="9525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1"/>
          <p:cNvSpPr/>
          <p:nvPr/>
        </p:nvSpPr>
        <p:spPr>
          <a:xfrm>
            <a:off x="2124075" y="1958975"/>
            <a:ext cx="5233988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REPORTE FOTOGRÁFICO</a:t>
            </a:r>
            <a:endParaRPr/>
          </a:p>
        </p:txBody>
      </p:sp>
      <p:cxnSp>
        <p:nvCxnSpPr>
          <p:cNvPr id="87" name="Google Shape;87;p1"/>
          <p:cNvCxnSpPr/>
          <p:nvPr/>
        </p:nvCxnSpPr>
        <p:spPr>
          <a:xfrm>
            <a:off x="2124075" y="4652963"/>
            <a:ext cx="511175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" name="Google Shape;88;p1"/>
          <p:cNvSpPr txBox="1"/>
          <p:nvPr/>
        </p:nvSpPr>
        <p:spPr>
          <a:xfrm>
            <a:off x="2267744" y="5229200"/>
            <a:ext cx="494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rgbClr val="66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DIRECCIÓN GENERAL DE CONTACTO CIUDADANO</a:t>
            </a:r>
            <a:endParaRPr>
              <a:solidFill>
                <a:srgbClr val="66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2267745" y="3934014"/>
            <a:ext cx="5400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66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del Módulo </a:t>
            </a:r>
            <a:endParaRPr sz="1800" b="1" i="0" u="none" strike="noStrike" cap="none" dirty="0">
              <a:solidFill>
                <a:srgbClr val="66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475" y="795552"/>
            <a:ext cx="4194656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077" y="949450"/>
            <a:ext cx="2752446" cy="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10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noFill/>
          <a:ln w="254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84" name="Google Shape;184;p10"/>
          <p:cNvSpPr/>
          <p:nvPr/>
        </p:nvSpPr>
        <p:spPr>
          <a:xfrm>
            <a:off x="1830388" y="3141663"/>
            <a:ext cx="54054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UNIFORME</a:t>
            </a:r>
            <a:endParaRPr/>
          </a:p>
        </p:txBody>
      </p:sp>
      <p:cxnSp>
        <p:nvCxnSpPr>
          <p:cNvPr id="185" name="Google Shape;185;p10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noFill/>
          <a:ln w="25400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/>
        </p:nvSpPr>
        <p:spPr>
          <a:xfrm>
            <a:off x="107950" y="99992"/>
            <a:ext cx="80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s-MX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UNIFORME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1"/>
          <p:cNvSpPr txBox="1"/>
          <p:nvPr/>
        </p:nvSpPr>
        <p:spPr>
          <a:xfrm>
            <a:off x="107950" y="556135"/>
            <a:ext cx="7018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2.1</a:t>
            </a:r>
            <a:r>
              <a:rPr lang="es-MX" sz="1600" b="1" i="0" u="none" strike="noStrike" cap="none" dirty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personal en funciones de atención ciudadana porta el </a:t>
            </a:r>
            <a:r>
              <a:rPr lang="es-MX" sz="1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uniforme</a:t>
            </a:r>
            <a:r>
              <a:rPr lang="es-MX" sz="1600" b="1" dirty="0" smtClean="0">
                <a:solidFill>
                  <a:srgbClr val="660000"/>
                </a:solidFill>
              </a:rPr>
              <a:t>*</a:t>
            </a:r>
            <a:endParaRPr sz="1600" dirty="0"/>
          </a:p>
        </p:txBody>
      </p:sp>
      <p:sp>
        <p:nvSpPr>
          <p:cNvPr id="192" name="Google Shape;192;p11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 frente y reverso del uniforme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/>
        </p:nvSpPr>
        <p:spPr>
          <a:xfrm>
            <a:off x="107950" y="99992"/>
            <a:ext cx="187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s-MX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UNIFORME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106327" y="500042"/>
            <a:ext cx="849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2.2</a:t>
            </a: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personal porta el Gafete a la altura del pecho a la vista del ciudadano y en buen estado</a:t>
            </a: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600" b="1" i="0" u="none" strike="noStrike" cap="none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 lo indica el MIGAAC</a:t>
            </a:r>
            <a:endParaRPr dirty="0"/>
          </a:p>
        </p:txBody>
      </p:sp>
      <p:sp>
        <p:nvSpPr>
          <p:cNvPr id="200" name="Google Shape;200;p12"/>
          <p:cNvSpPr txBox="1"/>
          <p:nvPr/>
        </p:nvSpPr>
        <p:spPr>
          <a:xfrm>
            <a:off x="611188" y="1700213"/>
            <a:ext cx="7777236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 frente y reverso del gafete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/>
        </p:nvSpPr>
        <p:spPr>
          <a:xfrm>
            <a:off x="107950" y="99992"/>
            <a:ext cx="187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s-MX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UNIFORME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107950" y="500042"/>
            <a:ext cx="875737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2.3</a:t>
            </a:r>
            <a:r>
              <a:rPr lang="es-MX" sz="1600" b="1" i="0" u="none" strike="noStrike" cap="none" dirty="0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dirty="0">
                <a:solidFill>
                  <a:srgbClr val="3F3F3F"/>
                </a:solidFill>
              </a:rPr>
              <a:t>El personal porta el Gafete vigente de identificación en buen estado, a la altura del pecho y a la vista del ciudadano</a:t>
            </a:r>
            <a:r>
              <a:rPr lang="es-MX" sz="1600" b="1" i="1" dirty="0">
                <a:solidFill>
                  <a:srgbClr val="660000"/>
                </a:solidFill>
              </a:rPr>
              <a:t>*</a:t>
            </a:r>
            <a:endParaRPr lang="es-MX" sz="1600" b="1" dirty="0">
              <a:solidFill>
                <a:srgbClr val="660000"/>
              </a:solidFill>
            </a:endParaRPr>
          </a:p>
        </p:txBody>
      </p:sp>
      <p:sp>
        <p:nvSpPr>
          <p:cNvPr id="4" name="Google Shape;200;p12"/>
          <p:cNvSpPr txBox="1"/>
          <p:nvPr/>
        </p:nvSpPr>
        <p:spPr>
          <a:xfrm>
            <a:off x="611188" y="1700213"/>
            <a:ext cx="7777236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 frente y reverso del gafete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99;p12"/>
          <p:cNvSpPr/>
          <p:nvPr/>
        </p:nvSpPr>
        <p:spPr>
          <a:xfrm>
            <a:off x="6732588" y="6056224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 lo indica el MIGAAC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Google Shape;211;p14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noFill/>
          <a:ln w="254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12" name="Google Shape;212;p14"/>
          <p:cNvSpPr/>
          <p:nvPr/>
        </p:nvSpPr>
        <p:spPr>
          <a:xfrm>
            <a:off x="1830388" y="2997200"/>
            <a:ext cx="56939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MEDIDAS DE HIGIENE Y MITIGACIÓN     COVID-19 </a:t>
            </a:r>
            <a:r>
              <a:rPr lang="es-MX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CIVIL</a:t>
            </a:r>
            <a:endParaRPr/>
          </a:p>
        </p:txBody>
      </p:sp>
      <p:cxnSp>
        <p:nvCxnSpPr>
          <p:cNvPr id="213" name="Google Shape;213;p14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noFill/>
          <a:ln w="254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/>
          <p:nvPr/>
        </p:nvSpPr>
        <p:spPr>
          <a:xfrm>
            <a:off x="107949" y="99992"/>
            <a:ext cx="583220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 dirty="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MX" sz="2000" b="1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MEDIDAS DE HIGIENE Y MITIGACIÓN COVID-19</a:t>
            </a:r>
            <a:endParaRPr sz="2000" b="0" i="0" u="none" strike="noStrike" cap="none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5"/>
          <p:cNvSpPr txBox="1"/>
          <p:nvPr/>
        </p:nvSpPr>
        <p:spPr>
          <a:xfrm>
            <a:off x="107949" y="495107"/>
            <a:ext cx="651927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 smtClean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3.1 </a:t>
            </a:r>
            <a:r>
              <a:rPr lang="es-MX" sz="1600" b="1" i="0" u="none" strike="noStrike" cap="none" dirty="0" smtClean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personal hace uso correcto del </a:t>
            </a:r>
            <a:r>
              <a:rPr lang="es-MX" sz="1600" b="1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cubrebocas</a:t>
            </a:r>
            <a:endParaRPr lang="es-MX" sz="1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s-MX" sz="1600" b="1" dirty="0">
                <a:solidFill>
                  <a:srgbClr val="660000"/>
                </a:solidFill>
              </a:rPr>
              <a:t>3.2</a:t>
            </a:r>
            <a:r>
              <a:rPr lang="es-MX" sz="1600" b="1" dirty="0">
                <a:solidFill>
                  <a:srgbClr val="00B050"/>
                </a:solidFill>
              </a:rPr>
              <a:t>  </a:t>
            </a:r>
            <a:r>
              <a:rPr lang="es-MX" sz="1600" b="1" dirty="0">
                <a:solidFill>
                  <a:schemeClr val="dk1"/>
                </a:solidFill>
              </a:rPr>
              <a:t>El personal hace uso correcto de careta o gafas protectoras</a:t>
            </a:r>
            <a:r>
              <a:rPr lang="es-MX" sz="1600" b="1" dirty="0" smtClean="0">
                <a:solidFill>
                  <a:srgbClr val="660000"/>
                </a:solidFill>
              </a:rPr>
              <a:t>*</a:t>
            </a:r>
            <a:endParaRPr lang="es-MX" sz="1600" b="1" dirty="0">
              <a:solidFill>
                <a:srgbClr val="660000"/>
              </a:solidFill>
            </a:endParaRPr>
          </a:p>
        </p:txBody>
      </p:sp>
      <p:sp>
        <p:nvSpPr>
          <p:cNvPr id="220" name="Google Shape;220;p15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5"/>
          <p:cNvSpPr/>
          <p:nvPr/>
        </p:nvSpPr>
        <p:spPr>
          <a:xfrm>
            <a:off x="5903640" y="6381328"/>
            <a:ext cx="32403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 lo indica la GMYPCOVID-19AAC</a:t>
            </a: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/>
          <p:nvPr/>
        </p:nvSpPr>
        <p:spPr>
          <a:xfrm>
            <a:off x="107949" y="99992"/>
            <a:ext cx="87852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MEDIDAS DE HIGIENE Y MITIGACIÓN COVID-19 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107949" y="500102"/>
            <a:ext cx="568655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3.3</a:t>
            </a:r>
            <a:r>
              <a:rPr lang="es-MX" sz="1600" b="1" i="0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AAC cuenta con dispensador de gel antibacterial</a:t>
            </a: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600" b="1" i="0" u="none" strike="noStrike" cap="none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6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6"/>
          <p:cNvSpPr/>
          <p:nvPr/>
        </p:nvSpPr>
        <p:spPr>
          <a:xfrm>
            <a:off x="6102761" y="6381328"/>
            <a:ext cx="30243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 lo indica la MYPCOVID-19AAC</a:t>
            </a:r>
            <a:endParaRPr sz="12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17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noFill/>
          <a:ln w="254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36" name="Google Shape;236;p17"/>
          <p:cNvSpPr/>
          <p:nvPr/>
        </p:nvSpPr>
        <p:spPr>
          <a:xfrm>
            <a:off x="1830388" y="3141663"/>
            <a:ext cx="54054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OTROS</a:t>
            </a:r>
            <a:endParaRPr/>
          </a:p>
        </p:txBody>
      </p:sp>
      <p:cxnSp>
        <p:nvCxnSpPr>
          <p:cNvPr id="237" name="Google Shape;237;p17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noFill/>
          <a:ln w="254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/>
          <p:nvPr/>
        </p:nvSpPr>
        <p:spPr>
          <a:xfrm>
            <a:off x="107950" y="99992"/>
            <a:ext cx="80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s-MX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8"/>
          <p:cNvSpPr txBox="1"/>
          <p:nvPr/>
        </p:nvSpPr>
        <p:spPr>
          <a:xfrm>
            <a:off x="107950" y="523359"/>
            <a:ext cx="866173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4.1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Existe contaminación visual en el exterior del AAC</a:t>
            </a: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000" b="1" i="1" u="none" strike="noStrike" cap="none" dirty="0">
                <a:solidFill>
                  <a:srgbClr val="7F7F7F"/>
                </a:solidFill>
                <a:sym typeface="Arial"/>
              </a:rPr>
              <a:t>(rótulos, hojas impresas o escritas a mano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1" u="none" strike="noStrike" cap="none" dirty="0">
                <a:solidFill>
                  <a:srgbClr val="7F7F7F"/>
                </a:solidFill>
                <a:sym typeface="Arial"/>
              </a:rPr>
              <a:t>de informes, carteles, lonas, convocatorias, avisos ajenos al AAC;  </a:t>
            </a:r>
            <a:r>
              <a:rPr lang="es-MX" sz="1000" b="1" i="1" u="none" strike="noStrike" cap="none" dirty="0" smtClean="0">
                <a:solidFill>
                  <a:srgbClr val="7F7F7F"/>
                </a:solidFill>
                <a:sym typeface="Arial"/>
              </a:rPr>
              <a:t>grafitis)</a:t>
            </a:r>
            <a:endParaRPr sz="1000" dirty="0"/>
          </a:p>
        </p:txBody>
      </p:sp>
      <p:sp>
        <p:nvSpPr>
          <p:cNvPr id="244" name="Google Shape;244;p18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8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 lo indica el MIGAAC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/>
        </p:nvSpPr>
        <p:spPr>
          <a:xfrm>
            <a:off x="107950" y="99992"/>
            <a:ext cx="80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s-MX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9"/>
          <p:cNvSpPr txBox="1"/>
          <p:nvPr/>
        </p:nvSpPr>
        <p:spPr>
          <a:xfrm>
            <a:off x="107950" y="529516"/>
            <a:ext cx="807291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4.2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Existe contaminación visual dentro del AAC</a:t>
            </a: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000" b="1" i="1" u="none" strike="noStrike" cap="none" dirty="0">
                <a:solidFill>
                  <a:srgbClr val="7F7F7F"/>
                </a:solidFill>
                <a:sym typeface="Arial"/>
              </a:rPr>
              <a:t>(rótulos, hojas impresas o escritas a mano</a:t>
            </a:r>
            <a:endParaRPr sz="1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1" u="none" strike="noStrike" cap="none" dirty="0">
                <a:solidFill>
                  <a:srgbClr val="7F7F7F"/>
                </a:solidFill>
                <a:sym typeface="Arial"/>
              </a:rPr>
              <a:t>de informes, carteles, lonas, convocatorias, avisos ajenos al AAC;  grafitis, adornos festivos)</a:t>
            </a:r>
            <a:endParaRPr sz="1000" dirty="0"/>
          </a:p>
        </p:txBody>
      </p:sp>
      <p:sp>
        <p:nvSpPr>
          <p:cNvPr id="252" name="Google Shape;252;p19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 lo indica el MIGAAC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73063" y="692150"/>
            <a:ext cx="6702425" cy="5018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Completar datos: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Calibri"/>
              <a:buAutoNum type="arabicPeriod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Nombre del AAC</a:t>
            </a:r>
            <a:endParaRPr dirty="0"/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+mj-lt"/>
              <a:buAutoNum type="arabicPeriod" startAt="2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Clave Única de Registro</a:t>
            </a:r>
            <a:endParaRPr dirty="0"/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+mj-lt"/>
              <a:buAutoNum type="arabicPeriod" startAt="3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Días y horarios de atención</a:t>
            </a:r>
            <a:endParaRPr dirty="0"/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+mj-lt"/>
              <a:buAutoNum type="arabicPeriod" startAt="4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Nombre y cargo del personal que elaboró el reporte fotográfico</a:t>
            </a:r>
            <a:endParaRPr dirty="0"/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+mj-lt"/>
              <a:buAutoNum type="arabicPeriod" startAt="5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Fecha de elaboración</a:t>
            </a:r>
            <a:endParaRPr dirty="0"/>
          </a:p>
        </p:txBody>
      </p:sp>
      <p:sp>
        <p:nvSpPr>
          <p:cNvPr id="97" name="Google Shape;97;p2"/>
          <p:cNvSpPr txBox="1"/>
          <p:nvPr/>
        </p:nvSpPr>
        <p:spPr>
          <a:xfrm>
            <a:off x="107950" y="44450"/>
            <a:ext cx="8027988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DATOS DEL ÁREA DE ATENCIÓN CIUDADANA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27088" y="1752600"/>
            <a:ext cx="7777200" cy="307800"/>
          </a:xfrm>
          <a:prstGeom prst="rect">
            <a:avLst/>
          </a:prstGeom>
          <a:noFill/>
          <a:ln w="9525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99" name="Google Shape;99;p2"/>
          <p:cNvSpPr txBox="1"/>
          <p:nvPr/>
        </p:nvSpPr>
        <p:spPr>
          <a:xfrm>
            <a:off x="827088" y="2824163"/>
            <a:ext cx="7777200" cy="307800"/>
          </a:xfrm>
          <a:prstGeom prst="rect">
            <a:avLst/>
          </a:prstGeom>
          <a:noFill/>
          <a:ln w="9525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827088" y="3740150"/>
            <a:ext cx="7777200" cy="307800"/>
          </a:xfrm>
          <a:prstGeom prst="rect">
            <a:avLst/>
          </a:prstGeom>
          <a:noFill/>
          <a:ln w="9525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827088" y="4657725"/>
            <a:ext cx="7777200" cy="307800"/>
          </a:xfrm>
          <a:prstGeom prst="rect">
            <a:avLst/>
          </a:prstGeom>
          <a:noFill/>
          <a:ln w="9525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827088" y="5689600"/>
            <a:ext cx="7777200" cy="307800"/>
          </a:xfrm>
          <a:prstGeom prst="rect">
            <a:avLst/>
          </a:prstGeom>
          <a:noFill/>
          <a:ln w="9525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Insertar texto aquí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/>
        </p:nvSpPr>
        <p:spPr>
          <a:xfrm>
            <a:off x="7164288" y="1916832"/>
            <a:ext cx="1904595" cy="1492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Descripción de ubicación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Centro Comercial Gran Sur, Av. Del Imán, col. Pedregal de Carrasco, alcaldía Coyoacán, C.P. 04700, Ciudad de México.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Referencia: </a:t>
            </a:r>
            <a:r>
              <a:rPr lang="es-MX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estacionamiento, entrada por Blvd. Gransur</a:t>
            </a:r>
            <a:endParaRPr/>
          </a:p>
        </p:txBody>
      </p:sp>
      <p:pic>
        <p:nvPicPr>
          <p:cNvPr id="259" name="Google Shape;2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753" y="1251974"/>
            <a:ext cx="6880383" cy="455991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174753" y="128387"/>
            <a:ext cx="8645719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Coloque el croquis de ubicación del Área de Atención Ciudadana.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Señalar el primer cuadrante del AAC, con el nombre de la calle, así como buena calidad de la imagen donde permita ver claramente la ubicación. Describa la ubicación del AAC.</a:t>
            </a:r>
            <a:endParaRPr/>
          </a:p>
        </p:txBody>
      </p:sp>
      <p:sp>
        <p:nvSpPr>
          <p:cNvPr id="261" name="Google Shape;261;p20"/>
          <p:cNvSpPr txBox="1"/>
          <p:nvPr/>
        </p:nvSpPr>
        <p:spPr>
          <a:xfrm>
            <a:off x="538506" y="5894292"/>
            <a:ext cx="8282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sng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Elimine la imagen y descripción de ejemplo y  coloque el croquis del Área de Atención Ciudadana y la descripción de ubicación correspondiente. </a:t>
            </a:r>
            <a:endParaRPr>
              <a:solidFill>
                <a:srgbClr val="66000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sng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Eliminar este recuadro</a:t>
            </a:r>
            <a:endParaRPr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/>
        </p:nvSpPr>
        <p:spPr>
          <a:xfrm>
            <a:off x="1428750" y="2568575"/>
            <a:ext cx="6662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2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Módulo de Atención Ciudadana</a:t>
            </a:r>
            <a:endParaRPr>
              <a:solidFill>
                <a:srgbClr val="66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Nombre del Ente Público</a:t>
            </a:r>
            <a:endParaRPr sz="3200" b="1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1"/>
          <p:cNvCxnSpPr/>
          <p:nvPr/>
        </p:nvCxnSpPr>
        <p:spPr>
          <a:xfrm>
            <a:off x="2124075" y="1785938"/>
            <a:ext cx="5111750" cy="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8" name="Google Shape;268;p21"/>
          <p:cNvSpPr/>
          <p:nvPr/>
        </p:nvSpPr>
        <p:spPr>
          <a:xfrm>
            <a:off x="2124075" y="1958975"/>
            <a:ext cx="5233988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REPORTE FOTOGRÁFICO</a:t>
            </a:r>
            <a:endParaRPr/>
          </a:p>
        </p:txBody>
      </p:sp>
      <p:cxnSp>
        <p:nvCxnSpPr>
          <p:cNvPr id="269" name="Google Shape;269;p21"/>
          <p:cNvCxnSpPr/>
          <p:nvPr/>
        </p:nvCxnSpPr>
        <p:spPr>
          <a:xfrm>
            <a:off x="2124075" y="4652963"/>
            <a:ext cx="5111750" cy="0"/>
          </a:xfrm>
          <a:prstGeom prst="straightConnector1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0" name="Google Shape;270;p21"/>
          <p:cNvSpPr txBox="1"/>
          <p:nvPr/>
        </p:nvSpPr>
        <p:spPr>
          <a:xfrm>
            <a:off x="2267744" y="5229200"/>
            <a:ext cx="494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 dirty="0">
                <a:solidFill>
                  <a:srgbClr val="66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DIRECCIÓN GENERAL DE CONTACTO CIUDADANO</a:t>
            </a:r>
            <a:endParaRPr dirty="0">
              <a:solidFill>
                <a:srgbClr val="66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Google Shape;271;p21"/>
          <p:cNvSpPr txBox="1"/>
          <p:nvPr/>
        </p:nvSpPr>
        <p:spPr>
          <a:xfrm>
            <a:off x="2051720" y="4005064"/>
            <a:ext cx="5400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rgbClr val="66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Nombre del Módulo </a:t>
            </a:r>
            <a:endParaRPr sz="1800" b="1" i="0" u="none" strike="noStrike" cap="none">
              <a:solidFill>
                <a:srgbClr val="66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72" name="Google Shape;2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475" y="795552"/>
            <a:ext cx="4194656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5077" y="949450"/>
            <a:ext cx="2752446" cy="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389013" y="734058"/>
            <a:ext cx="6113400" cy="353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insertará máximo 2 fotografías por rubro: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Font typeface="Calibri"/>
              <a:buAutoNum type="arabicPeriod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Tomas abiertas de las señalizaciones</a:t>
            </a:r>
            <a:endParaRPr dirty="0"/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D82891"/>
              </a:buClr>
              <a:buSzPts val="1600"/>
              <a:buFont typeface="Calibri"/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Font typeface="+mj-lt"/>
              <a:buAutoNum type="arabicPeriod" startAt="2"/>
            </a:pPr>
            <a:r>
              <a:rPr lang="es-MX" sz="1600" b="1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 deformar las fotografías ni horizontal ni verticalmente</a:t>
            </a:r>
            <a:endParaRPr dirty="0"/>
          </a:p>
        </p:txBody>
      </p:sp>
      <p:sp>
        <p:nvSpPr>
          <p:cNvPr id="108" name="Google Shape;108;p3"/>
          <p:cNvSpPr/>
          <p:nvPr/>
        </p:nvSpPr>
        <p:spPr>
          <a:xfrm>
            <a:off x="2078038" y="5313363"/>
            <a:ext cx="317500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07950" y="44450"/>
            <a:ext cx="2879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REQUISITOS DE LLENADO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949735" y="66586"/>
            <a:ext cx="521024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NOTA: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 archivo es de </a:t>
            </a:r>
            <a:r>
              <a:rPr lang="es-MX" sz="1000" b="1" i="1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carácter ilustrativo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ya que el llenado deberá ser con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s-MX" sz="1000" b="1" i="1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fotografías</a:t>
            </a:r>
            <a:r>
              <a:rPr lang="es-MX" sz="10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omadas directamente en el Área de Atención Ciudadana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Para el envío favor de eliminar las Diapositivas 3, 4 y 5. </a:t>
            </a:r>
            <a:r>
              <a:rPr lang="es-MX" sz="1000" b="1" i="1" u="sng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Guardarlo en formato PDF.</a:t>
            </a:r>
            <a:endParaRPr>
              <a:solidFill>
                <a:srgbClr val="660000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t="12913" b="12906"/>
          <a:stretch/>
        </p:blipFill>
        <p:spPr>
          <a:xfrm>
            <a:off x="899592" y="1968873"/>
            <a:ext cx="2339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l="5634" r="5634"/>
          <a:stretch/>
        </p:blipFill>
        <p:spPr>
          <a:xfrm>
            <a:off x="3923928" y="1968873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l="5634" r="5634"/>
          <a:stretch/>
        </p:blipFill>
        <p:spPr>
          <a:xfrm>
            <a:off x="6116942" y="4387673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 t="19644" b="19649"/>
          <a:stretch/>
        </p:blipFill>
        <p:spPr>
          <a:xfrm>
            <a:off x="3537265" y="4753731"/>
            <a:ext cx="1754700" cy="7089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4">
            <a:alphaModFix/>
          </a:blip>
          <a:srcRect l="24517" r="24510"/>
          <a:stretch/>
        </p:blipFill>
        <p:spPr>
          <a:xfrm>
            <a:off x="1461959" y="4387674"/>
            <a:ext cx="10080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16" name="Google Shape;116;p3"/>
          <p:cNvSpPr/>
          <p:nvPr/>
        </p:nvSpPr>
        <p:spPr>
          <a:xfrm>
            <a:off x="2824163" y="2873375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5291965" y="2923353"/>
            <a:ext cx="358800" cy="360300"/>
          </a:xfrm>
          <a:prstGeom prst="ellipse">
            <a:avLst/>
          </a:prstGeom>
          <a:solidFill>
            <a:srgbClr val="66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dirty="0" smtClean="0">
                <a:solidFill>
                  <a:schemeClr val="lt1"/>
                </a:solidFill>
                <a:latin typeface="Noto Sans Symbols"/>
                <a:sym typeface="Noto Sans Symbols"/>
              </a:rPr>
              <a:t>✔</a:t>
            </a:r>
            <a:endParaRPr sz="9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7441834" y="5282481"/>
            <a:ext cx="358800" cy="360300"/>
          </a:xfrm>
          <a:prstGeom prst="ellipse">
            <a:avLst/>
          </a:prstGeom>
          <a:solidFill>
            <a:srgbClr val="66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1800" b="1" dirty="0" smtClean="0">
                <a:solidFill>
                  <a:schemeClr val="lt1"/>
                </a:solidFill>
                <a:latin typeface="Noto Sans Symbols"/>
                <a:sym typeface="Noto Sans Symbols"/>
              </a:rPr>
              <a:t>✔</a:t>
            </a:r>
            <a:endParaRPr sz="9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2089798" y="5302281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3"/>
          <p:cNvSpPr/>
          <p:nvPr/>
        </p:nvSpPr>
        <p:spPr>
          <a:xfrm>
            <a:off x="4967169" y="5343473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/>
        </p:nvSpPr>
        <p:spPr>
          <a:xfrm>
            <a:off x="107950" y="44450"/>
            <a:ext cx="2879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REQUISITOS DE LLENADO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4365799" y="108811"/>
            <a:ext cx="4778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NOTA:</a:t>
            </a:r>
            <a:r>
              <a:rPr lang="es-MX" sz="1000" b="1" i="0" u="none" strike="noStrike" cap="none">
                <a:solidFill>
                  <a:srgbClr val="ED35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 archivo es de </a:t>
            </a:r>
            <a:r>
              <a:rPr lang="es-MX" sz="1000" b="1" i="1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carácter ilustrativo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ya que el llenado deberá ser con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s-MX" sz="1000" b="1" i="1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fotografías</a:t>
            </a:r>
            <a:r>
              <a:rPr lang="es-MX" sz="1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tomadas directamente en el Área de Atención Ciudadana</a:t>
            </a:r>
            <a:endParaRPr/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 l="5634" r="5634"/>
          <a:stretch/>
        </p:blipFill>
        <p:spPr>
          <a:xfrm>
            <a:off x="1100838" y="1941446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28" name="Google Shape;128;p4"/>
          <p:cNvSpPr/>
          <p:nvPr/>
        </p:nvSpPr>
        <p:spPr>
          <a:xfrm>
            <a:off x="2483508" y="2873375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4">
            <a:alphaModFix/>
          </a:blip>
          <a:srcRect l="5634" r="5634"/>
          <a:stretch/>
        </p:blipFill>
        <p:spPr>
          <a:xfrm>
            <a:off x="4238208" y="1963796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30" name="Google Shape;130;p4"/>
          <p:cNvSpPr txBox="1"/>
          <p:nvPr/>
        </p:nvSpPr>
        <p:spPr>
          <a:xfrm>
            <a:off x="373063" y="692150"/>
            <a:ext cx="7670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insertará máximo 2 fotografías por rubro:</a:t>
            </a:r>
            <a:endParaRPr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Font typeface="Calibri"/>
              <a:buAutoNum type="arabicPeriod" startAt="3"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 colocar fotografías obscuras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633224" y="2945609"/>
            <a:ext cx="360362" cy="358775"/>
          </a:xfrm>
          <a:prstGeom prst="ellipse">
            <a:avLst/>
          </a:prstGeom>
          <a:solidFill>
            <a:srgbClr val="5C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1800" b="1">
                <a:solidFill>
                  <a:schemeClr val="lt1"/>
                </a:solidFill>
                <a:latin typeface="Noto Sans Symbols"/>
                <a:sym typeface="Noto Sans Symbols"/>
              </a:rPr>
              <a:t>✔</a:t>
            </a:r>
            <a:endParaRPr lang="es-MX" sz="900" b="1" dirty="0">
              <a:solidFill>
                <a:schemeClr val="lt1"/>
              </a:solidFill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5">
            <a:alphaModFix/>
          </a:blip>
          <a:srcRect l="5634" r="5634"/>
          <a:stretch/>
        </p:blipFill>
        <p:spPr>
          <a:xfrm>
            <a:off x="1089108" y="4849750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34" name="Google Shape;134;p4"/>
          <p:cNvSpPr txBox="1"/>
          <p:nvPr/>
        </p:nvSpPr>
        <p:spPr>
          <a:xfrm>
            <a:off x="467544" y="4134196"/>
            <a:ext cx="597666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Font typeface="Calibri"/>
              <a:buAutoNum type="arabicPeriod" startAt="4"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No colocar fotografías fuera de foco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4">
            <a:alphaModFix/>
          </a:blip>
          <a:srcRect l="5634" r="5634"/>
          <a:stretch/>
        </p:blipFill>
        <p:spPr>
          <a:xfrm>
            <a:off x="4689508" y="4849750"/>
            <a:ext cx="1754700" cy="13161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sp>
        <p:nvSpPr>
          <p:cNvPr id="136" name="Google Shape;136;p4"/>
          <p:cNvSpPr/>
          <p:nvPr/>
        </p:nvSpPr>
        <p:spPr>
          <a:xfrm>
            <a:off x="2411760" y="5805004"/>
            <a:ext cx="360300" cy="360300"/>
          </a:xfrm>
          <a:prstGeom prst="ellipse">
            <a:avLst/>
          </a:prstGeom>
          <a:solidFill>
            <a:srgbClr val="FF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s-MX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084168" y="5806529"/>
            <a:ext cx="360362" cy="358775"/>
          </a:xfrm>
          <a:prstGeom prst="ellipse">
            <a:avLst/>
          </a:prstGeom>
          <a:solidFill>
            <a:srgbClr val="5C0000"/>
          </a:solidFill>
          <a:ln w="19050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s-MX" sz="1800" b="1">
                <a:solidFill>
                  <a:schemeClr val="lt1"/>
                </a:solidFill>
                <a:latin typeface="Noto Sans Symbols"/>
                <a:sym typeface="Noto Sans Symbols"/>
              </a:rPr>
              <a:t>✔</a:t>
            </a:r>
            <a:endParaRPr lang="es-MX" sz="9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/>
          <p:nvPr/>
        </p:nvSpPr>
        <p:spPr>
          <a:xfrm>
            <a:off x="377825" y="854075"/>
            <a:ext cx="8004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insertará máximo 2 fotografías por rubro:</a:t>
            </a:r>
            <a:b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660000"/>
              </a:buClr>
              <a:buSzPts val="1600"/>
              <a:buFont typeface="Calibri"/>
              <a:buAutoNum type="arabicPeriod" startAt="5"/>
            </a:pP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podrán colocar fotografías horizontales y verticales dentro de una misma</a:t>
            </a:r>
            <a:b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MX" sz="1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diapositiva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07950" y="44450"/>
            <a:ext cx="28797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REQUISITOS DE LLENADO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4283968" y="63146"/>
            <a:ext cx="477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NOTA:</a:t>
            </a:r>
            <a:r>
              <a:rPr lang="es-MX" sz="10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 archivo es de</a:t>
            </a:r>
            <a:r>
              <a:rPr lang="es-MX" sz="10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000" b="1" i="1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carácter ilustrativo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ya que el llenado deberá ser con</a:t>
            </a:r>
            <a:r>
              <a:rPr lang="es-MX">
                <a:solidFill>
                  <a:srgbClr val="660000"/>
                </a:solidFill>
              </a:rPr>
              <a:t> </a:t>
            </a:r>
            <a:r>
              <a:rPr lang="es-MX" sz="1000" b="1" i="1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fotografías</a:t>
            </a:r>
            <a:r>
              <a:rPr lang="es-MX" sz="1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0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tomadas directamente en el Área de Atención Ciudadana</a:t>
            </a: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 l="21025" r="21018"/>
          <a:stretch/>
        </p:blipFill>
        <p:spPr>
          <a:xfrm>
            <a:off x="1043608" y="2346798"/>
            <a:ext cx="2520000" cy="28938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 l="2525" r="2525"/>
          <a:stretch/>
        </p:blipFill>
        <p:spPr>
          <a:xfrm>
            <a:off x="4644008" y="2713626"/>
            <a:ext cx="3076500" cy="2160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fadeDir="5400012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2" name="Google Shape;152;p6"/>
          <p:cNvCxnSpPr/>
          <p:nvPr/>
        </p:nvCxnSpPr>
        <p:spPr>
          <a:xfrm>
            <a:off x="1908175" y="2924175"/>
            <a:ext cx="5327650" cy="0"/>
          </a:xfrm>
          <a:prstGeom prst="straightConnector1">
            <a:avLst/>
          </a:prstGeom>
          <a:noFill/>
          <a:ln w="254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53" name="Google Shape;153;p6"/>
          <p:cNvSpPr/>
          <p:nvPr/>
        </p:nvSpPr>
        <p:spPr>
          <a:xfrm>
            <a:off x="1830388" y="3141663"/>
            <a:ext cx="5405437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IMAGEN GRÁFICA</a:t>
            </a:r>
            <a:endParaRPr/>
          </a:p>
        </p:txBody>
      </p:sp>
      <p:cxnSp>
        <p:nvCxnSpPr>
          <p:cNvPr id="154" name="Google Shape;154;p6"/>
          <p:cNvCxnSpPr/>
          <p:nvPr/>
        </p:nvCxnSpPr>
        <p:spPr>
          <a:xfrm>
            <a:off x="1908175" y="3860800"/>
            <a:ext cx="5405438" cy="0"/>
          </a:xfrm>
          <a:prstGeom prst="straightConnector1">
            <a:avLst/>
          </a:prstGeom>
          <a:noFill/>
          <a:ln w="25400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>
            <a:off x="6748188" y="6052538"/>
            <a:ext cx="23034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 lo indica el MIGAAC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107950" y="497659"/>
            <a:ext cx="672491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1.1</a:t>
            </a:r>
            <a:r>
              <a:rPr lang="es-MX" sz="12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Letreros y señalización de identificación del área de atención</a:t>
            </a:r>
            <a:r>
              <a:rPr lang="es-MX" sz="12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200" b="1" i="0" u="none" strike="noStrike" cap="none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107950" y="99992"/>
            <a:ext cx="80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s-MX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IMAGEN GRÁFICA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 txBox="1"/>
          <p:nvPr/>
        </p:nvSpPr>
        <p:spPr>
          <a:xfrm>
            <a:off x="611188" y="1700213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/>
        </p:nvSpPr>
        <p:spPr>
          <a:xfrm>
            <a:off x="107950" y="463524"/>
            <a:ext cx="26564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1.2</a:t>
            </a:r>
            <a:r>
              <a:rPr lang="es-MX" sz="12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Horarios de atención</a:t>
            </a: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600" b="1" i="0" u="none" strike="noStrike" cap="none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107950" y="44450"/>
            <a:ext cx="80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s-MX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IMAGEN GRÁFICA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 lo indica el MIGAAC</a:t>
            </a:r>
            <a:endParaRPr/>
          </a:p>
        </p:txBody>
      </p:sp>
      <p:sp>
        <p:nvSpPr>
          <p:cNvPr id="170" name="Google Shape;170;p8"/>
          <p:cNvSpPr txBox="1"/>
          <p:nvPr/>
        </p:nvSpPr>
        <p:spPr>
          <a:xfrm>
            <a:off x="683568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/>
          <p:nvPr/>
        </p:nvSpPr>
        <p:spPr>
          <a:xfrm>
            <a:off x="107950" y="99992"/>
            <a:ext cx="802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s-MX" sz="2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20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IMAGEN GRÁFICA</a:t>
            </a:r>
            <a:endParaRPr sz="20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9"/>
          <p:cNvSpPr/>
          <p:nvPr/>
        </p:nvSpPr>
        <p:spPr>
          <a:xfrm>
            <a:off x="6732588" y="6021388"/>
            <a:ext cx="2303462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strike="noStrike" cap="none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s-MX" sz="12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Como lo indica el MIGAAC</a:t>
            </a:r>
            <a:endParaRPr/>
          </a:p>
        </p:txBody>
      </p:sp>
      <p:sp>
        <p:nvSpPr>
          <p:cNvPr id="177" name="Google Shape;177;p9"/>
          <p:cNvSpPr txBox="1"/>
          <p:nvPr/>
        </p:nvSpPr>
        <p:spPr>
          <a:xfrm>
            <a:off x="611188" y="1700808"/>
            <a:ext cx="7777162" cy="360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Colocar fotografía(s)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9"/>
          <p:cNvSpPr txBox="1"/>
          <p:nvPr/>
        </p:nvSpPr>
        <p:spPr>
          <a:xfrm>
            <a:off x="107950" y="463524"/>
            <a:ext cx="54328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1.3</a:t>
            </a:r>
            <a:r>
              <a:rPr lang="es-MX" sz="12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200" b="1" i="0" u="none" strike="noStrike" cap="none" dirty="0">
                <a:solidFill>
                  <a:srgbClr val="D8289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MX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Información para quejas en la contraloría interna</a:t>
            </a:r>
            <a:r>
              <a:rPr lang="es-MX" sz="1600" b="1" i="0" u="none" strike="noStrike" cap="none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600" b="1" i="0" u="none" strike="noStrike" cap="none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692</Words>
  <Application>Microsoft Office PowerPoint</Application>
  <PresentationFormat>Presentación en pantalla (4:3)</PresentationFormat>
  <Paragraphs>242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Source Sans Pro</vt:lpstr>
      <vt:lpstr>Arial</vt:lpstr>
      <vt:lpstr>Calibri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agonzalezg</dc:creator>
  <cp:lastModifiedBy>Beatriz Adriana Lopez de la Vega</cp:lastModifiedBy>
  <cp:revision>2</cp:revision>
  <dcterms:created xsi:type="dcterms:W3CDTF">2019-03-26T22:30:18Z</dcterms:created>
  <dcterms:modified xsi:type="dcterms:W3CDTF">2021-12-23T22:04:29Z</dcterms:modified>
</cp:coreProperties>
</file>