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9" r:id="rId47"/>
    <p:sldId id="310" r:id="rId48"/>
    <p:sldId id="311" r:id="rId49"/>
    <p:sldId id="312" r:id="rId50"/>
    <p:sldId id="313" r:id="rId51"/>
    <p:sldId id="316" r:id="rId52"/>
    <p:sldId id="317" r:id="rId53"/>
  </p:sldIdLst>
  <p:sldSz cx="9144000" cy="6858000" type="screen4x3"/>
  <p:notesSz cx="6858000" cy="9144000"/>
  <p:embeddedFontLst>
    <p:embeddedFont>
      <p:font typeface="Cabin Medium" pitchFamily="2" charset="0"/>
      <p:regular r:id="rId55"/>
      <p:italic r:id="rId56"/>
    </p:embeddedFont>
    <p:embeddedFont>
      <p:font typeface="Cabin SemiBold" pitchFamily="2" charset="0"/>
      <p:bold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Roboto Bold" pitchFamily="2" charset="0"/>
      <p:bold r:id="rId63"/>
    </p:embeddedFont>
    <p:embeddedFont>
      <p:font typeface="Roboto Regular" pitchFamily="2" charset="0"/>
      <p:regular r:id="rId64"/>
    </p:embeddedFont>
    <p:embeddedFont>
      <p:font typeface="Source Sans Pro" panose="020B0503030403020204" pitchFamily="3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hhRJhJVk8A9NxEMwOWGKu8CeCP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148"/>
    <a:srgbClr val="55585A"/>
    <a:srgbClr val="A26C00"/>
    <a:srgbClr val="996600"/>
    <a:srgbClr val="A5A5A5"/>
    <a:srgbClr val="660000"/>
    <a:srgbClr val="3F3F3F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418" autoAdjust="0"/>
  </p:normalViewPr>
  <p:slideViewPr>
    <p:cSldViewPr snapToGrid="0">
      <p:cViewPr varScale="1">
        <p:scale>
          <a:sx n="109" d="100"/>
          <a:sy n="109" d="100"/>
        </p:scale>
        <p:origin x="16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viewProps" Target="viewProps.xml"/><Relationship Id="rId7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3179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92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535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789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614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612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777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972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3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6449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5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49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855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182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691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596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013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380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906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552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9270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664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5840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73f966b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f73f966b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6119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288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3754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709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3805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927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824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7542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384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505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34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73f966b4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f73f966b4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793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9801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1882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3283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6535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78945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73275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34695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0037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1035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564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73f966b4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f73f966b4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56725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4560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5348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174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32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2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830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80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12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7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240650" y="2535777"/>
            <a:ext cx="6662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sym typeface="Arial"/>
              </a:rPr>
              <a:t>Área de Atención Ciudadana</a:t>
            </a:r>
            <a:endParaRPr lang="es-MX" sz="2800" dirty="0">
              <a:solidFill>
                <a:srgbClr val="9D2148"/>
              </a:solidFill>
              <a:latin typeface="Roboto Bold" pitchFamily="2" charset="0"/>
              <a:ea typeface="Roboto Bold" pitchFamily="2" charset="0"/>
            </a:endParaRPr>
          </a:p>
          <a:p>
            <a:pPr algn="ctr"/>
            <a:r>
              <a:rPr lang="es-MX" sz="2800" b="1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</a:rPr>
              <a:t>Nombre del AAC o Módulo de AC</a:t>
            </a:r>
          </a:p>
        </p:txBody>
      </p:sp>
      <p:cxnSp>
        <p:nvCxnSpPr>
          <p:cNvPr id="85" name="Google Shape;85;p1"/>
          <p:cNvCxnSpPr>
            <a:cxnSpLocks/>
          </p:cNvCxnSpPr>
          <p:nvPr/>
        </p:nvCxnSpPr>
        <p:spPr>
          <a:xfrm>
            <a:off x="1685925" y="1987428"/>
            <a:ext cx="5772150" cy="0"/>
          </a:xfrm>
          <a:prstGeom prst="straightConnector1">
            <a:avLst/>
          </a:prstGeom>
          <a:ln w="25400">
            <a:solidFill>
              <a:srgbClr val="9D2148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Google Shape;89;p1"/>
          <p:cNvSpPr txBox="1"/>
          <p:nvPr/>
        </p:nvSpPr>
        <p:spPr>
          <a:xfrm>
            <a:off x="1871700" y="4551187"/>
            <a:ext cx="5400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Source Sans Pro"/>
                <a:sym typeface="Source Sans Pro"/>
              </a:rPr>
              <a:t>Nombre del Ente Público o Alcaldía </a:t>
            </a:r>
          </a:p>
        </p:txBody>
      </p:sp>
      <p:cxnSp>
        <p:nvCxnSpPr>
          <p:cNvPr id="12" name="Google Shape;85;p1">
            <a:extLst>
              <a:ext uri="{FF2B5EF4-FFF2-40B4-BE49-F238E27FC236}">
                <a16:creationId xmlns:a16="http://schemas.microsoft.com/office/drawing/2014/main" id="{C498DCAD-8B21-4084-8CB2-9161040EE490}"/>
              </a:ext>
            </a:extLst>
          </p:cNvPr>
          <p:cNvCxnSpPr>
            <a:cxnSpLocks/>
          </p:cNvCxnSpPr>
          <p:nvPr/>
        </p:nvCxnSpPr>
        <p:spPr>
          <a:xfrm>
            <a:off x="1685925" y="5592274"/>
            <a:ext cx="5772150" cy="0"/>
          </a:xfrm>
          <a:prstGeom prst="straightConnector1">
            <a:avLst/>
          </a:prstGeom>
          <a:noFill/>
          <a:ln w="25400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46CF6000-6C9A-44E9-89C0-3D7BC0015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32" y="599851"/>
            <a:ext cx="2239332" cy="57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958D5D-C8BF-46FC-AB7E-4BA0B0592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61" y="329851"/>
            <a:ext cx="3727763" cy="11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/>
        </p:nvSpPr>
        <p:spPr>
          <a:xfrm>
            <a:off x="178288" y="669449"/>
            <a:ext cx="74534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1.4</a:t>
            </a:r>
            <a:r>
              <a:rPr lang="es-MX" sz="1600" b="1" dirty="0">
                <a:solidFill>
                  <a:srgbClr val="D82891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Módulos de recepción y entrega de documentos debidamente señalizados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178288" y="366095"/>
            <a:ext cx="253853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1. IMAGEN GRÁFICA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611188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14FBF7B4-2B19-46B7-9427-645191BF2ADB}"/>
              </a:ext>
            </a:extLst>
          </p:cNvPr>
          <p:cNvSpPr/>
          <p:nvPr/>
        </p:nvSpPr>
        <p:spPr>
          <a:xfrm>
            <a:off x="6947823" y="6399808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/>
        </p:nvSpPr>
        <p:spPr>
          <a:xfrm>
            <a:off x="178288" y="680901"/>
            <a:ext cx="416242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1.5</a:t>
            </a:r>
            <a:r>
              <a:rPr lang="es-MX" sz="1600" b="1" dirty="0">
                <a:solidFill>
                  <a:srgbClr val="00B05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Directorio de servidores públicos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178288" y="276931"/>
            <a:ext cx="26654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1. IMAGEN GRÁF</a:t>
            </a:r>
            <a:r>
              <a:rPr lang="es-MX" sz="2000" b="1" dirty="0">
                <a:solidFill>
                  <a:srgbClr val="5C0000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ICA</a:t>
            </a:r>
            <a:endParaRPr sz="2000" dirty="0">
              <a:solidFill>
                <a:srgbClr val="5C0000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6829309" y="6390664"/>
            <a:ext cx="205972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/>
        </p:nvSpPr>
        <p:spPr>
          <a:xfrm>
            <a:off x="178288" y="673248"/>
            <a:ext cx="26416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1.6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Listado de tr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á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mites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06" name="Google Shape;206;p12"/>
          <p:cNvSpPr txBox="1"/>
          <p:nvPr/>
        </p:nvSpPr>
        <p:spPr>
          <a:xfrm>
            <a:off x="178288" y="273048"/>
            <a:ext cx="304848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Cabin Medium" pitchFamily="2" charset="0"/>
                <a:ea typeface="Calibri"/>
                <a:cs typeface="Calibri"/>
                <a:sym typeface="Calibri"/>
              </a:rPr>
              <a:t>1</a:t>
            </a: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. IMAGEN GRÁFICA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7022734" y="6570663"/>
            <a:ext cx="2121266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08" name="Google Shape;208;p12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/>
        </p:nvSpPr>
        <p:spPr>
          <a:xfrm>
            <a:off x="178288" y="673249"/>
            <a:ext cx="25824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1.7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Horarios de atención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 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215" name="Google Shape;215;p13"/>
          <p:cNvSpPr txBox="1"/>
          <p:nvPr/>
        </p:nvSpPr>
        <p:spPr>
          <a:xfrm>
            <a:off x="178288" y="273049"/>
            <a:ext cx="251215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1. IMAGEN GRÁFICA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8;p8">
            <a:extLst>
              <a:ext uri="{FF2B5EF4-FFF2-40B4-BE49-F238E27FC236}">
                <a16:creationId xmlns:a16="http://schemas.microsoft.com/office/drawing/2014/main" id="{85F7B0EB-A097-4672-808F-52881A958870}"/>
              </a:ext>
            </a:extLst>
          </p:cNvPr>
          <p:cNvSpPr/>
          <p:nvPr/>
        </p:nvSpPr>
        <p:spPr>
          <a:xfrm>
            <a:off x="6998677" y="6506538"/>
            <a:ext cx="206619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/>
        </p:nvSpPr>
        <p:spPr>
          <a:xfrm>
            <a:off x="187082" y="678960"/>
            <a:ext cx="56773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1.8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Información para quejas del Órgano Interno de Control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endParaRPr sz="1600" b="1" dirty="0">
              <a:solidFill>
                <a:srgbClr val="D82891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187081" y="273049"/>
            <a:ext cx="252095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1. IMAGEN GRÁFICA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B15812F7-2EC5-4267-80EE-49C5FFCB3385}"/>
              </a:ext>
            </a:extLst>
          </p:cNvPr>
          <p:cNvSpPr/>
          <p:nvPr/>
        </p:nvSpPr>
        <p:spPr>
          <a:xfrm>
            <a:off x="6975255" y="6454672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/>
          <p:nvPr/>
        </p:nvSpPr>
        <p:spPr>
          <a:xfrm>
            <a:off x="178290" y="679291"/>
            <a:ext cx="662463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1.9</a:t>
            </a:r>
            <a:r>
              <a:rPr lang="es-MX" sz="1600" b="1" dirty="0">
                <a:solidFill>
                  <a:srgbClr val="D82891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Los materiales impresos cuentan con la Identidad Gráfica vigente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 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178290" y="273712"/>
            <a:ext cx="252974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1. IMAGEN GRÁFICA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611188" y="1700213"/>
            <a:ext cx="7777162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80D99982-B8FA-401C-AC7C-2EA96550E81A}"/>
              </a:ext>
            </a:extLst>
          </p:cNvPr>
          <p:cNvSpPr/>
          <p:nvPr/>
        </p:nvSpPr>
        <p:spPr>
          <a:xfrm>
            <a:off x="6938679" y="6445528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/>
          <p:nvPr/>
        </p:nvSpPr>
        <p:spPr>
          <a:xfrm>
            <a:off x="187082" y="673249"/>
            <a:ext cx="818141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1.10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¿El AAC cuenta con Área de Archivo? </a:t>
            </a:r>
            <a:r>
              <a:rPr lang="es-MX" sz="1100" b="1" i="1" dirty="0">
                <a:solidFill>
                  <a:srgbClr val="A26C00"/>
                </a:solidFill>
                <a:latin typeface="Roboto Regular" pitchFamily="2" charset="0"/>
                <a:ea typeface="Roboto Regular" pitchFamily="2" charset="0"/>
              </a:rPr>
              <a:t>Seleccionar una opción, y remitir la evidencia fotográfica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</a:rPr>
              <a:t>        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a)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Se encuentra a la vista del ciudadano y este está debidamente señalizado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*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</a:p>
          <a:p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</a:rPr>
              <a:t>        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b)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El Área de archivo No se encuentra a la vista del ciudadano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</a:p>
        </p:txBody>
      </p:sp>
      <p:sp>
        <p:nvSpPr>
          <p:cNvPr id="242" name="Google Shape;242;p16"/>
          <p:cNvSpPr txBox="1"/>
          <p:nvPr/>
        </p:nvSpPr>
        <p:spPr>
          <a:xfrm>
            <a:off x="187082" y="273049"/>
            <a:ext cx="278471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1. IMAGEN GRÁFICA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683419" y="1627981"/>
            <a:ext cx="7777162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500B69EB-A979-4C71-889A-1EF547843407}"/>
              </a:ext>
            </a:extLst>
          </p:cNvPr>
          <p:cNvSpPr/>
          <p:nvPr/>
        </p:nvSpPr>
        <p:spPr>
          <a:xfrm>
            <a:off x="6947823" y="6454672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/>
          <p:nvPr/>
        </p:nvSpPr>
        <p:spPr>
          <a:xfrm>
            <a:off x="178290" y="679360"/>
            <a:ext cx="34441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1.11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Cuenta con Gestión de turnos </a:t>
            </a:r>
            <a:endParaRPr sz="1600" b="1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253" name="Google Shape;253;p17"/>
          <p:cNvSpPr txBox="1"/>
          <p:nvPr/>
        </p:nvSpPr>
        <p:spPr>
          <a:xfrm>
            <a:off x="178290" y="273849"/>
            <a:ext cx="272950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1. IMAGEN GRÁFICA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>
            <a:off x="611188" y="1700213"/>
            <a:ext cx="7777162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3A2BDE71-9A43-4B5A-9352-146E33D18A55}"/>
              </a:ext>
            </a:extLst>
          </p:cNvPr>
          <p:cNvSpPr/>
          <p:nvPr/>
        </p:nvSpPr>
        <p:spPr>
          <a:xfrm>
            <a:off x="6865527" y="6427240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p18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Google Shape;261;p18"/>
          <p:cNvSpPr/>
          <p:nvPr/>
        </p:nvSpPr>
        <p:spPr>
          <a:xfrm>
            <a:off x="1869281" y="3075077"/>
            <a:ext cx="54054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SALA DE ESPERA</a:t>
            </a:r>
            <a:endParaRPr sz="40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</p:txBody>
      </p:sp>
      <p:cxnSp>
        <p:nvCxnSpPr>
          <p:cNvPr id="262" name="Google Shape;262;p18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/>
          <p:nvPr/>
        </p:nvSpPr>
        <p:spPr>
          <a:xfrm>
            <a:off x="169496" y="271811"/>
            <a:ext cx="247699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2. SALA DE ESPERA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169496" y="672011"/>
            <a:ext cx="496521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2.1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La sala de espera está debidamente señalizada</a:t>
            </a:r>
            <a:endParaRPr sz="1600"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611188" y="1700213"/>
            <a:ext cx="7777162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6;p57">
            <a:extLst>
              <a:ext uri="{FF2B5EF4-FFF2-40B4-BE49-F238E27FC236}">
                <a16:creationId xmlns:a16="http://schemas.microsoft.com/office/drawing/2014/main" id="{15D2B658-0558-40E6-8FA4-1F570361F84F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69494" y="687347"/>
            <a:ext cx="558946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rgbClr val="A26C00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DATOS DEL ÁREA DE ATENCIÓN CIUDADANA</a:t>
            </a:r>
            <a:endParaRPr sz="2000" b="0" i="0" u="none" strike="noStrike" cap="none" dirty="0">
              <a:solidFill>
                <a:srgbClr val="A26C00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49189" y="1538494"/>
            <a:ext cx="8445622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Completar datos: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ts val="1600"/>
              <a:buFont typeface="Calibri"/>
              <a:buAutoNum type="arabicPeriod"/>
            </a:pPr>
            <a:r>
              <a:rPr lang="es-MX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Nombre del 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b="1" i="0" u="none" strike="noStrike" cap="none" dirty="0">
              <a:solidFill>
                <a:srgbClr val="3F3F3F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ts val="1600"/>
              <a:buFont typeface="+mj-lt"/>
              <a:buAutoNum type="arabicPeriod" startAt="2"/>
            </a:pPr>
            <a:r>
              <a:rPr lang="es-MX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Días y horarios de atención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lang="es-MX" b="1" i="0" u="none" strike="noStrike" cap="none" dirty="0">
              <a:solidFill>
                <a:srgbClr val="3F3F3F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  <a:p>
            <a:pPr marL="342900" marR="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ts val="1600"/>
              <a:buFont typeface="+mj-lt"/>
              <a:buAutoNum type="arabicPeriod" startAt="3"/>
            </a:pPr>
            <a:r>
              <a:rPr lang="es-MX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Nombre y cargo del personal que elaboró el reporte fotográfico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b="1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ts val="1600"/>
              <a:buFont typeface="+mj-lt"/>
              <a:buAutoNum type="arabicPeriod" startAt="4"/>
            </a:pPr>
            <a:r>
              <a:rPr lang="es-MX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Fecha de elaboración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803214" y="2440688"/>
            <a:ext cx="7777200" cy="307800"/>
          </a:xfrm>
          <a:prstGeom prst="rect">
            <a:avLst/>
          </a:prstGeom>
          <a:noFill/>
          <a:ln w="9525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803214" y="3292436"/>
            <a:ext cx="7777200" cy="307800"/>
          </a:xfrm>
          <a:prstGeom prst="rect">
            <a:avLst/>
          </a:prstGeom>
          <a:noFill/>
          <a:ln w="9525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803214" y="4182054"/>
            <a:ext cx="7777200" cy="307800"/>
          </a:xfrm>
          <a:prstGeom prst="rect">
            <a:avLst/>
          </a:prstGeom>
          <a:noFill/>
          <a:ln w="9525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803214" y="5011706"/>
            <a:ext cx="7777200" cy="307800"/>
          </a:xfrm>
          <a:prstGeom prst="rect">
            <a:avLst/>
          </a:prstGeom>
          <a:noFill/>
          <a:ln w="9525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/>
          <p:nvPr/>
        </p:nvSpPr>
        <p:spPr>
          <a:xfrm>
            <a:off x="169497" y="667355"/>
            <a:ext cx="629284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2.2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mobiliario de la sala de espera est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á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en óptimas condiciones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</a:t>
            </a:r>
            <a:endParaRPr sz="1600" dirty="0"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169496" y="267155"/>
            <a:ext cx="27108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2. SALA DE ESPERA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211F1F20-2FE3-48D0-A6DB-36F785A770DC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/>
          <p:nvPr/>
        </p:nvSpPr>
        <p:spPr>
          <a:xfrm>
            <a:off x="178289" y="678323"/>
            <a:ext cx="75589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2.3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cartel de "Derechos y Obligaciones" se encuentra a la vista del ciudadano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178289" y="271775"/>
            <a:ext cx="27020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2. SALA DE ESPERA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E8ED5B84-0F8C-4B4F-B10F-A8BAEF44E02B}"/>
              </a:ext>
            </a:extLst>
          </p:cNvPr>
          <p:cNvSpPr/>
          <p:nvPr/>
        </p:nvSpPr>
        <p:spPr>
          <a:xfrm>
            <a:off x="7011831" y="6491248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"/>
          <p:cNvSpPr txBox="1"/>
          <p:nvPr/>
        </p:nvSpPr>
        <p:spPr>
          <a:xfrm>
            <a:off x="168743" y="678689"/>
            <a:ext cx="789380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2.4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Cuenta con buzón de quejas y sugerencias debidamente señalizado y papeletas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95" name="Google Shape;295;p22"/>
          <p:cNvSpPr txBox="1"/>
          <p:nvPr/>
        </p:nvSpPr>
        <p:spPr>
          <a:xfrm>
            <a:off x="168742" y="272507"/>
            <a:ext cx="271161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2. SALA DE ESPERA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297" name="Google Shape;297;p22"/>
          <p:cNvSpPr txBox="1"/>
          <p:nvPr/>
        </p:nvSpPr>
        <p:spPr>
          <a:xfrm>
            <a:off x="611188" y="1700213"/>
            <a:ext cx="7777162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198F6466-90F2-4221-A374-3D2CB58472FB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/>
          <p:nvPr/>
        </p:nvSpPr>
        <p:spPr>
          <a:xfrm>
            <a:off x="174782" y="671534"/>
            <a:ext cx="834496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2.5</a:t>
            </a:r>
            <a:r>
              <a:rPr lang="es-MX" sz="1600" b="1" dirty="0">
                <a:solidFill>
                  <a:srgbClr val="00B05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Tiene en un lugar visible el número de LOCATEL 5658 1111 para orientación y dudas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 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304" name="Google Shape;304;p23"/>
          <p:cNvSpPr txBox="1"/>
          <p:nvPr/>
        </p:nvSpPr>
        <p:spPr>
          <a:xfrm>
            <a:off x="174782" y="271334"/>
            <a:ext cx="255927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2. SALA DE ESPERA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611188" y="1700213"/>
            <a:ext cx="7777162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71A63A67-921A-4827-A13D-042A7B428B64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/>
          <p:nvPr/>
        </p:nvSpPr>
        <p:spPr>
          <a:xfrm>
            <a:off x="178290" y="670704"/>
            <a:ext cx="836476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2.6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Cuenta con el Cartel informativo sobre la Atención Prioritaria a Grupos Vulnerables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 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178290" y="270504"/>
            <a:ext cx="247698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2. SALA DE ESPERA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718108" y="1705977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D6ED9556-D830-49F3-8903-B716A2053E51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25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1" name="Google Shape;321;p25"/>
          <p:cNvSpPr/>
          <p:nvPr/>
        </p:nvSpPr>
        <p:spPr>
          <a:xfrm>
            <a:off x="1869281" y="3075077"/>
            <a:ext cx="54054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UNIFORME</a:t>
            </a:r>
            <a:endParaRPr sz="40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</p:txBody>
      </p:sp>
      <p:cxnSp>
        <p:nvCxnSpPr>
          <p:cNvPr id="322" name="Google Shape;322;p25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/>
          <p:nvPr/>
        </p:nvSpPr>
        <p:spPr>
          <a:xfrm>
            <a:off x="178286" y="258250"/>
            <a:ext cx="180596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3. UNIFORME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328" name="Google Shape;328;p26"/>
          <p:cNvSpPr txBox="1"/>
          <p:nvPr/>
        </p:nvSpPr>
        <p:spPr>
          <a:xfrm>
            <a:off x="178287" y="657883"/>
            <a:ext cx="667092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3.1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personal en funciones de atención ciudadana porta el uniforme</a:t>
            </a:r>
            <a:r>
              <a:rPr lang="es-MX" sz="1600" b="1" i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331" name="Google Shape;331;p26"/>
          <p:cNvSpPr txBox="1"/>
          <p:nvPr/>
        </p:nvSpPr>
        <p:spPr>
          <a:xfrm>
            <a:off x="576019" y="1709005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16CE97C0-D2B7-4FAE-9352-E5C93DBE33DB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/>
          <p:nvPr/>
        </p:nvSpPr>
        <p:spPr>
          <a:xfrm>
            <a:off x="178288" y="269075"/>
            <a:ext cx="176481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3. UNIFORME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337" name="Google Shape;337;p27"/>
          <p:cNvSpPr txBox="1"/>
          <p:nvPr/>
        </p:nvSpPr>
        <p:spPr>
          <a:xfrm>
            <a:off x="184637" y="669275"/>
            <a:ext cx="88514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3.2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personal porta el Gafete vigente de identificación en buen estado, a la altura del pecho y a la vista del ciudadano</a:t>
            </a:r>
            <a:r>
              <a:rPr lang="es-MX" sz="1600" b="1" i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55DC2A93-5843-4E97-B66D-144E4017B138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"/>
          <p:cNvSpPr txBox="1"/>
          <p:nvPr/>
        </p:nvSpPr>
        <p:spPr>
          <a:xfrm>
            <a:off x="178291" y="271408"/>
            <a:ext cx="1747227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3. UNIFORME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346" name="Google Shape;346;p28"/>
          <p:cNvSpPr txBox="1"/>
          <p:nvPr/>
        </p:nvSpPr>
        <p:spPr>
          <a:xfrm>
            <a:off x="178291" y="671608"/>
            <a:ext cx="63631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3.3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Gafete de identificación cumple con el formato establecido</a:t>
            </a:r>
            <a:r>
              <a:rPr lang="es-MX" sz="1600" b="1" i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349" name="Google Shape;349;p28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D9AAB080-E977-4C57-9D91-53D065D4F209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" name="Google Shape;354;p29"/>
          <p:cNvCxnSpPr>
            <a:cxnSpLocks/>
          </p:cNvCxnSpPr>
          <p:nvPr/>
        </p:nvCxnSpPr>
        <p:spPr>
          <a:xfrm>
            <a:off x="1186899" y="2704369"/>
            <a:ext cx="6774535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5" name="Google Shape;355;p29"/>
          <p:cNvSpPr/>
          <p:nvPr/>
        </p:nvSpPr>
        <p:spPr>
          <a:xfrm>
            <a:off x="1182565" y="2767300"/>
            <a:ext cx="677886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ATENCIÓN PRIORITARIA Y ACCESIBILIDAD UNIVERSAL</a:t>
            </a:r>
            <a:endParaRPr sz="40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</p:txBody>
      </p:sp>
      <p:cxnSp>
        <p:nvCxnSpPr>
          <p:cNvPr id="356" name="Google Shape;356;p29"/>
          <p:cNvCxnSpPr>
            <a:cxnSpLocks/>
          </p:cNvCxnSpPr>
          <p:nvPr/>
        </p:nvCxnSpPr>
        <p:spPr>
          <a:xfrm>
            <a:off x="1178107" y="4155675"/>
            <a:ext cx="6783327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73f966b43_0_0"/>
          <p:cNvSpPr txBox="1"/>
          <p:nvPr/>
        </p:nvSpPr>
        <p:spPr>
          <a:xfrm>
            <a:off x="218245" y="1140794"/>
            <a:ext cx="61134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ts val="1600"/>
              <a:buFont typeface="Calibri"/>
              <a:buAutoNum type="arabicPeriod"/>
            </a:pPr>
            <a:r>
              <a:rPr lang="es-MX" sz="16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Tomas abiertas de las señalizaciones</a:t>
            </a:r>
            <a:endParaRPr sz="16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lang="es-MX" sz="1600" b="1" i="0" u="none" strike="noStrike" cap="none" dirty="0">
              <a:solidFill>
                <a:srgbClr val="3F3F3F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D2148"/>
              </a:buClr>
            </a:pPr>
            <a:r>
              <a:rPr lang="es-MX" sz="1600" b="1" i="0" u="none" strike="noStrike" cap="none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2.</a:t>
            </a:r>
            <a:r>
              <a:rPr lang="es-MX" sz="1600" b="1" i="0" u="none" strike="noStrike" cap="none" dirty="0">
                <a:solidFill>
                  <a:srgbClr val="00B050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 deformar las fotografías ni horizontal ni verticalmente</a:t>
            </a:r>
            <a:endParaRPr sz="16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  <p:sp>
        <p:nvSpPr>
          <p:cNvPr id="112" name="Google Shape;112;gf73f966b43_0_0"/>
          <p:cNvSpPr/>
          <p:nvPr/>
        </p:nvSpPr>
        <p:spPr>
          <a:xfrm>
            <a:off x="6858016" y="2786058"/>
            <a:ext cx="44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rPr lang="es-MX" sz="2000" b="1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f73f966b43_0_0"/>
          <p:cNvSpPr/>
          <p:nvPr/>
        </p:nvSpPr>
        <p:spPr>
          <a:xfrm>
            <a:off x="2078038" y="5313363"/>
            <a:ext cx="3174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f73f966b43_0_0"/>
          <p:cNvSpPr/>
          <p:nvPr/>
        </p:nvSpPr>
        <p:spPr>
          <a:xfrm>
            <a:off x="4892675" y="5056188"/>
            <a:ext cx="3192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f73f966b43_0_0"/>
          <p:cNvSpPr txBox="1"/>
          <p:nvPr/>
        </p:nvSpPr>
        <p:spPr>
          <a:xfrm>
            <a:off x="134326" y="246671"/>
            <a:ext cx="3178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REQUISITOS DE LLENADO</a:t>
            </a:r>
            <a:endParaRPr sz="2000" b="0" i="0" u="none" strike="noStrike" cap="none" dirty="0">
              <a:solidFill>
                <a:srgbClr val="55585A"/>
              </a:solidFill>
              <a:latin typeface="Roboto Bold" pitchFamily="2" charset="0"/>
              <a:ea typeface="Roboto Bold" pitchFamily="2" charset="0"/>
              <a:sym typeface="Arial"/>
            </a:endParaRPr>
          </a:p>
        </p:txBody>
      </p:sp>
      <p:sp>
        <p:nvSpPr>
          <p:cNvPr id="119" name="Google Shape;119;gf73f966b43_0_0"/>
          <p:cNvSpPr txBox="1"/>
          <p:nvPr/>
        </p:nvSpPr>
        <p:spPr>
          <a:xfrm>
            <a:off x="1529862" y="5993628"/>
            <a:ext cx="652389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None/>
            </a:pPr>
            <a:r>
              <a:rPr lang="es-MX" sz="11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NOTA: </a:t>
            </a: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archivo es de </a:t>
            </a:r>
            <a:r>
              <a:rPr lang="es-MX" sz="11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carácter ilustrativo</a:t>
            </a:r>
            <a:r>
              <a:rPr lang="es-MX" sz="11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, </a:t>
            </a: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ya que el llenado deberá ser con</a:t>
            </a:r>
            <a:endParaRPr sz="11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1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</a:t>
            </a:r>
            <a:r>
              <a:rPr lang="es-MX" sz="1100" b="1" i="1" u="none" strike="noStrike" cap="none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f</a:t>
            </a:r>
            <a:r>
              <a:rPr lang="es-MX" sz="11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otografías</a:t>
            </a:r>
            <a:r>
              <a:rPr lang="es-MX" sz="11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tomadas directamente en el Área de Atención Ciudadana</a:t>
            </a:r>
            <a:endParaRPr sz="11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Para el envío favor de eliminar las Diapositivas 3, 4 y 5</a:t>
            </a:r>
            <a:r>
              <a:rPr lang="es-MX" sz="11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. </a:t>
            </a:r>
            <a:r>
              <a:rPr lang="es-MX" sz="1000" b="1" i="1" u="sng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Guardarlo y enviarlo en formato PDF</a:t>
            </a:r>
            <a:r>
              <a:rPr lang="es-MX" sz="10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.</a:t>
            </a:r>
            <a:endParaRPr sz="1000" b="0" i="1" u="none" strike="noStrike" cap="none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D604B06-E5EB-493B-916D-FE9C3860B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54" y="1688645"/>
            <a:ext cx="2245268" cy="155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Google Shape;123;p4">
            <a:extLst>
              <a:ext uri="{FF2B5EF4-FFF2-40B4-BE49-F238E27FC236}">
                <a16:creationId xmlns:a16="http://schemas.microsoft.com/office/drawing/2014/main" id="{0FB3B585-25D9-46C0-AB20-8E8C5F6094FD}"/>
              </a:ext>
            </a:extLst>
          </p:cNvPr>
          <p:cNvSpPr/>
          <p:nvPr/>
        </p:nvSpPr>
        <p:spPr>
          <a:xfrm>
            <a:off x="3129486" y="2899811"/>
            <a:ext cx="360300" cy="360300"/>
          </a:xfrm>
          <a:prstGeom prst="ellipse">
            <a:avLst/>
          </a:prstGeom>
          <a:solidFill>
            <a:srgbClr val="953735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014077F-9F32-4D22-909F-3E2EC5191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465" y="1652906"/>
            <a:ext cx="2674481" cy="1591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3651470-CAC1-447A-857A-2D7AD4F8D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400" y="2907184"/>
            <a:ext cx="445924" cy="468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F2DF5D0-C9F6-4887-B6C3-6C4EBE22C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398" y="4371074"/>
            <a:ext cx="2000738" cy="1884577"/>
          </a:xfrm>
          <a:prstGeom prst="rect">
            <a:avLst/>
          </a:prstGeom>
        </p:spPr>
      </p:pic>
      <p:sp>
        <p:nvSpPr>
          <p:cNvPr id="24" name="Google Shape;128;p4">
            <a:extLst>
              <a:ext uri="{FF2B5EF4-FFF2-40B4-BE49-F238E27FC236}">
                <a16:creationId xmlns:a16="http://schemas.microsoft.com/office/drawing/2014/main" id="{4A0B659B-7C40-43C4-89F5-0960F728893F}"/>
              </a:ext>
            </a:extLst>
          </p:cNvPr>
          <p:cNvSpPr/>
          <p:nvPr/>
        </p:nvSpPr>
        <p:spPr>
          <a:xfrm>
            <a:off x="2201615" y="5084694"/>
            <a:ext cx="360300" cy="360300"/>
          </a:xfrm>
          <a:prstGeom prst="ellipse">
            <a:avLst/>
          </a:prstGeom>
          <a:solidFill>
            <a:srgbClr val="953735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9D999BF-411E-4C03-8860-1C8A3B479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945" y="4130763"/>
            <a:ext cx="999693" cy="3200677"/>
          </a:xfrm>
          <a:prstGeom prst="rect">
            <a:avLst/>
          </a:prstGeom>
        </p:spPr>
      </p:pic>
      <p:sp>
        <p:nvSpPr>
          <p:cNvPr id="26" name="Google Shape;126;p4">
            <a:extLst>
              <a:ext uri="{FF2B5EF4-FFF2-40B4-BE49-F238E27FC236}">
                <a16:creationId xmlns:a16="http://schemas.microsoft.com/office/drawing/2014/main" id="{5325473F-F559-4E12-AF14-009553ABE92B}"/>
              </a:ext>
            </a:extLst>
          </p:cNvPr>
          <p:cNvSpPr/>
          <p:nvPr/>
        </p:nvSpPr>
        <p:spPr>
          <a:xfrm>
            <a:off x="3892523" y="5370801"/>
            <a:ext cx="360300" cy="360300"/>
          </a:xfrm>
          <a:prstGeom prst="ellipse">
            <a:avLst/>
          </a:prstGeom>
          <a:solidFill>
            <a:srgbClr val="953735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042FF13-7005-4414-9248-C208B3EAF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550" y="4081218"/>
            <a:ext cx="2674481" cy="1591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FE5D235-AB71-41DB-9A7C-44E4475A2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8400" y="5336106"/>
            <a:ext cx="445924" cy="46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34BAB9-2A32-46AA-AFFE-6CEEEF9D82C2}"/>
              </a:ext>
            </a:extLst>
          </p:cNvPr>
          <p:cNvSpPr txBox="1"/>
          <p:nvPr/>
        </p:nvSpPr>
        <p:spPr>
          <a:xfrm>
            <a:off x="5227550" y="518557"/>
            <a:ext cx="378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A26C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 insertará máximo 2 fotografías por rubro</a:t>
            </a:r>
            <a:endParaRPr lang="es-MX" sz="1400" b="0" i="0" u="none" strike="noStrike" cap="none" dirty="0">
              <a:solidFill>
                <a:srgbClr val="A26C00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/>
          <p:nvPr/>
        </p:nvSpPr>
        <p:spPr>
          <a:xfrm>
            <a:off x="195874" y="272422"/>
            <a:ext cx="360240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4. ATENCIÓN PRIORITARIA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195874" y="672622"/>
            <a:ext cx="57301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4.1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Señalización en Sistema Braille en módulo de informes</a:t>
            </a:r>
            <a:r>
              <a:rPr lang="es-MX" sz="1600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cs typeface="Calibri"/>
                <a:sym typeface="Calibri"/>
              </a:rPr>
              <a:t>*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365" name="Google Shape;365;p30"/>
          <p:cNvSpPr txBox="1"/>
          <p:nvPr/>
        </p:nvSpPr>
        <p:spPr>
          <a:xfrm>
            <a:off x="611188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0421227D-4437-438A-A236-C07C0BF2A224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 txBox="1"/>
          <p:nvPr/>
        </p:nvSpPr>
        <p:spPr>
          <a:xfrm>
            <a:off x="191565" y="672474"/>
            <a:ext cx="435405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4.2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Información impresa en Sistema Braille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191565" y="272274"/>
            <a:ext cx="35208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4. ATENCIÓN PRIORITARIA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374" name="Google Shape;374;p31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A19AD0DC-830A-4FE1-970C-EADD768DC5ED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/>
          <p:nvPr/>
        </p:nvSpPr>
        <p:spPr>
          <a:xfrm>
            <a:off x="195871" y="673551"/>
            <a:ext cx="56685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4.3</a:t>
            </a:r>
            <a:r>
              <a:rPr lang="es-MX" sz="1600" b="1" dirty="0">
                <a:solidFill>
                  <a:srgbClr val="D82891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Guía táctil para bastón de invidentes y débiles visuales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381" name="Google Shape;381;p32"/>
          <p:cNvSpPr txBox="1"/>
          <p:nvPr/>
        </p:nvSpPr>
        <p:spPr>
          <a:xfrm>
            <a:off x="195871" y="273351"/>
            <a:ext cx="3303465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4. ATENCIÓN PRIORITARIA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383" name="Google Shape;383;p32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BA7846A0-EC80-4A8F-87E9-243336AC13BD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"/>
          <p:cNvSpPr txBox="1"/>
          <p:nvPr/>
        </p:nvSpPr>
        <p:spPr>
          <a:xfrm>
            <a:off x="196298" y="667248"/>
            <a:ext cx="658904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7188" lvl="0" indent="-357188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4.4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Cuenta con señalización de asientos reservados para grupos vulnerables en la sala de espera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390" name="Google Shape;390;p33"/>
          <p:cNvSpPr txBox="1"/>
          <p:nvPr/>
        </p:nvSpPr>
        <p:spPr>
          <a:xfrm>
            <a:off x="196298" y="267048"/>
            <a:ext cx="34155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4. ATENCIÓN PRIORITARIA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719015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C75527F0-6559-4D11-8E12-1AAA2E9B2613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/>
          <p:nvPr/>
        </p:nvSpPr>
        <p:spPr>
          <a:xfrm>
            <a:off x="198681" y="672713"/>
            <a:ext cx="709893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7188" lvl="0" indent="-357188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4.5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Cuenta con una zona para silla de ruedas en la sala de espera debidamente señalizada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660000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399" name="Google Shape;399;p34"/>
          <p:cNvSpPr txBox="1"/>
          <p:nvPr/>
        </p:nvSpPr>
        <p:spPr>
          <a:xfrm>
            <a:off x="198681" y="272513"/>
            <a:ext cx="337099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4. ATENCIÓN PRIORITARIA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400" name="Google Shape;400;p34"/>
          <p:cNvSpPr txBox="1"/>
          <p:nvPr/>
        </p:nvSpPr>
        <p:spPr>
          <a:xfrm>
            <a:off x="719015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946DDAFB-1DB6-4DAD-94B2-2EA975076B4A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 txBox="1"/>
          <p:nvPr/>
        </p:nvSpPr>
        <p:spPr>
          <a:xfrm>
            <a:off x="202782" y="680060"/>
            <a:ext cx="571444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4.6 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Señalización en Sistema Braille en acceso a sanitarios 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408" name="Google Shape;408;p35"/>
          <p:cNvSpPr txBox="1"/>
          <p:nvPr/>
        </p:nvSpPr>
        <p:spPr>
          <a:xfrm>
            <a:off x="202781" y="274654"/>
            <a:ext cx="339327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4. ATENCIÓN PRIORITARIA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409" name="Google Shape;409;p35"/>
          <p:cNvSpPr txBox="1"/>
          <p:nvPr/>
        </p:nvSpPr>
        <p:spPr>
          <a:xfrm>
            <a:off x="719015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278A5030-9E58-4386-BEF7-A19FDAED3566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/>
          <p:nvPr/>
        </p:nvSpPr>
        <p:spPr>
          <a:xfrm>
            <a:off x="204662" y="667576"/>
            <a:ext cx="70665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4.7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¿El AAC requiere de Rampa? </a:t>
            </a:r>
            <a:r>
              <a:rPr lang="es-MX" sz="1050" b="1" i="1" dirty="0">
                <a:solidFill>
                  <a:schemeClr val="bg1">
                    <a:lumMod val="50000"/>
                  </a:schemeClr>
                </a:solidFill>
                <a:latin typeface="Roboto Regular" pitchFamily="2" charset="0"/>
                <a:ea typeface="Roboto Regular" pitchFamily="2" charset="0"/>
                <a:sym typeface="Arial"/>
              </a:rPr>
              <a:t>(si la respuesta es No pasar al punto 4.8)</a:t>
            </a:r>
          </a:p>
          <a:p>
            <a:pPr lvl="1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4.7.1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La rampa se encuentra debidamente señalizada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*</a:t>
            </a:r>
          </a:p>
          <a:p>
            <a:pPr lvl="1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4.7.2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La rampa es funcional y está en buenas condiciones para su us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</a:rPr>
              <a:t>o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*</a:t>
            </a:r>
            <a:endParaRPr lang="es-MX"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417" name="Google Shape;417;p36"/>
          <p:cNvSpPr txBox="1"/>
          <p:nvPr/>
        </p:nvSpPr>
        <p:spPr>
          <a:xfrm>
            <a:off x="204662" y="267376"/>
            <a:ext cx="337064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4. ATENCIÓN PRIORITARIA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418" name="Google Shape;418;p36"/>
          <p:cNvSpPr txBox="1"/>
          <p:nvPr/>
        </p:nvSpPr>
        <p:spPr>
          <a:xfrm>
            <a:off x="719015" y="1700808"/>
            <a:ext cx="7777162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75516976-27BF-4644-8BE7-24C884465088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"/>
          <p:cNvSpPr txBox="1"/>
          <p:nvPr/>
        </p:nvSpPr>
        <p:spPr>
          <a:xfrm>
            <a:off x="201102" y="667273"/>
            <a:ext cx="874179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4.8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¿El AAC requiere de elevador? </a:t>
            </a:r>
            <a:r>
              <a:rPr lang="es-MX" sz="1050" b="1" i="1" dirty="0">
                <a:solidFill>
                  <a:srgbClr val="A5A5A5"/>
                </a:solidFill>
                <a:latin typeface="Roboto Regular" pitchFamily="2" charset="0"/>
                <a:ea typeface="Roboto Regular" pitchFamily="2" charset="0"/>
                <a:sym typeface="Arial"/>
              </a:rPr>
              <a:t>(si la respuesta es No pasar al punto 4.9)</a:t>
            </a:r>
          </a:p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4.8.1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Está debidamente señalizado para grupos vulnerables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*</a:t>
            </a:r>
          </a:p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4.8.2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¿Cuenta con indicador sonoro y visual de parada y de información de número de nivel?</a:t>
            </a:r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latin typeface="Roboto Regular" pitchFamily="2" charset="0"/>
                <a:ea typeface="Roboto Regular" pitchFamily="2" charset="0"/>
              </a:rPr>
              <a:t>*</a:t>
            </a:r>
            <a:endParaRPr sz="1600" b="1" dirty="0">
              <a:solidFill>
                <a:srgbClr val="229719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430" name="Google Shape;430;p37"/>
          <p:cNvSpPr txBox="1"/>
          <p:nvPr/>
        </p:nvSpPr>
        <p:spPr>
          <a:xfrm>
            <a:off x="201102" y="267073"/>
            <a:ext cx="321910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Cabin Medium" pitchFamily="2" charset="0"/>
                <a:ea typeface="Calibri"/>
                <a:cs typeface="Calibri"/>
                <a:sym typeface="Calibri"/>
              </a:rPr>
              <a:t>4. ATENCIÓN PRIORITARIA</a:t>
            </a:r>
            <a:endParaRPr sz="2000" dirty="0">
              <a:solidFill>
                <a:srgbClr val="9D2148"/>
              </a:solidFill>
              <a:latin typeface="Cabin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7"/>
          <p:cNvSpPr txBox="1"/>
          <p:nvPr/>
        </p:nvSpPr>
        <p:spPr>
          <a:xfrm>
            <a:off x="772934" y="1627981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7"/>
          <p:cNvSpPr txBox="1"/>
          <p:nvPr/>
        </p:nvSpPr>
        <p:spPr>
          <a:xfrm>
            <a:off x="771696" y="4022555"/>
            <a:ext cx="77784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3F3F3F"/>
                </a:solidFill>
              </a:rPr>
              <a:t>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Google Shape;616;p57">
            <a:extLst>
              <a:ext uri="{FF2B5EF4-FFF2-40B4-BE49-F238E27FC236}">
                <a16:creationId xmlns:a16="http://schemas.microsoft.com/office/drawing/2014/main" id="{684A77FC-1A36-4C79-ABF1-A58B007CDEB9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/>
          <p:nvPr/>
        </p:nvSpPr>
        <p:spPr>
          <a:xfrm>
            <a:off x="204667" y="667546"/>
            <a:ext cx="59059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4.9</a:t>
            </a:r>
            <a:r>
              <a:rPr lang="es-MX" sz="1600" b="1" dirty="0">
                <a:solidFill>
                  <a:srgbClr val="D82891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¿Cuenta con sanitarios para personas con discapacidad?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443" name="Google Shape;443;p38"/>
          <p:cNvSpPr txBox="1"/>
          <p:nvPr/>
        </p:nvSpPr>
        <p:spPr>
          <a:xfrm>
            <a:off x="204666" y="267346"/>
            <a:ext cx="334742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Cabin Medium" pitchFamily="2" charset="0"/>
                <a:ea typeface="Calibri"/>
                <a:cs typeface="Calibri"/>
                <a:sym typeface="Calibri"/>
              </a:rPr>
              <a:t>4. ATENCIÓN PRIORITARIA</a:t>
            </a:r>
            <a:endParaRPr sz="2000" dirty="0">
              <a:solidFill>
                <a:srgbClr val="9D2148"/>
              </a:solidFill>
              <a:latin typeface="Cabin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8"/>
          <p:cNvSpPr txBox="1"/>
          <p:nvPr/>
        </p:nvSpPr>
        <p:spPr>
          <a:xfrm>
            <a:off x="719015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FF334D63-254C-49DA-9F93-2295270EB239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39"/>
          <p:cNvCxnSpPr>
            <a:cxnSpLocks/>
          </p:cNvCxnSpPr>
          <p:nvPr/>
        </p:nvCxnSpPr>
        <p:spPr>
          <a:xfrm>
            <a:off x="1116868" y="2704367"/>
            <a:ext cx="6944884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1" name="Google Shape;451;p39"/>
          <p:cNvSpPr/>
          <p:nvPr/>
        </p:nvSpPr>
        <p:spPr>
          <a:xfrm>
            <a:off x="912835" y="2767300"/>
            <a:ext cx="736680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SEÑALIZACIÓN DE SEGURIDAD</a:t>
            </a:r>
            <a:endParaRPr sz="40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          Y PROTECCIÓN CIVIL</a:t>
            </a:r>
            <a:r>
              <a:rPr lang="es-MX" sz="4000" b="1" dirty="0">
                <a:solidFill>
                  <a:srgbClr val="A5A5A5"/>
                </a:solidFill>
                <a:latin typeface="Roboto Bold" pitchFamily="2" charset="0"/>
                <a:ea typeface="Roboto Bold" pitchFamily="2" charset="0"/>
                <a:sym typeface="Arial"/>
              </a:rPr>
              <a:t>     </a:t>
            </a:r>
            <a:r>
              <a:rPr lang="es-MX" sz="2800" b="1" dirty="0">
                <a:solidFill>
                  <a:schemeClr val="lt1"/>
                </a:solidFill>
                <a:latin typeface="Source Sans Pro" panose="020B0503030403020204" pitchFamily="34" charset="0"/>
                <a:sym typeface="Arial"/>
              </a:rPr>
              <a:t>IL</a:t>
            </a:r>
            <a:endParaRPr sz="2800" dirty="0">
              <a:latin typeface="Source Sans Pro" panose="020B0503030403020204" pitchFamily="34" charset="0"/>
            </a:endParaRPr>
          </a:p>
        </p:txBody>
      </p:sp>
      <p:cxnSp>
        <p:nvCxnSpPr>
          <p:cNvPr id="452" name="Google Shape;452;p39"/>
          <p:cNvCxnSpPr>
            <a:cxnSpLocks/>
          </p:cNvCxnSpPr>
          <p:nvPr/>
        </p:nvCxnSpPr>
        <p:spPr>
          <a:xfrm>
            <a:off x="1130729" y="4159740"/>
            <a:ext cx="6931023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73f966b43_0_95"/>
          <p:cNvSpPr txBox="1"/>
          <p:nvPr/>
        </p:nvSpPr>
        <p:spPr>
          <a:xfrm>
            <a:off x="302274" y="692000"/>
            <a:ext cx="361909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ts val="1600"/>
              <a:buFont typeface="Calibri"/>
              <a:buAutoNum type="arabicPeriod" startAt="3"/>
            </a:pPr>
            <a:r>
              <a:rPr lang="es-MX" sz="16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 colocar fotografías obscuras</a:t>
            </a:r>
            <a:endParaRPr lang="es-MX" sz="1600"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35" name="Google Shape;135;gf73f966b43_0_95"/>
          <p:cNvSpPr/>
          <p:nvPr/>
        </p:nvSpPr>
        <p:spPr>
          <a:xfrm>
            <a:off x="6057913" y="2857496"/>
            <a:ext cx="37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73f966b43_0_95"/>
          <p:cNvSpPr txBox="1"/>
          <p:nvPr/>
        </p:nvSpPr>
        <p:spPr>
          <a:xfrm>
            <a:off x="134326" y="123578"/>
            <a:ext cx="3240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REQUISITOS DE LLENADO</a:t>
            </a:r>
            <a:endParaRPr sz="2000" b="0" i="0" u="none" strike="noStrike" cap="none" dirty="0">
              <a:solidFill>
                <a:srgbClr val="55585A"/>
              </a:solidFill>
              <a:latin typeface="Roboto Bold" pitchFamily="2" charset="0"/>
              <a:ea typeface="Roboto Bold" pitchFamily="2" charset="0"/>
              <a:sym typeface="Arial"/>
            </a:endParaRPr>
          </a:p>
        </p:txBody>
      </p:sp>
      <p:sp>
        <p:nvSpPr>
          <p:cNvPr id="140" name="Google Shape;140;gf73f966b43_0_95"/>
          <p:cNvSpPr txBox="1"/>
          <p:nvPr/>
        </p:nvSpPr>
        <p:spPr>
          <a:xfrm>
            <a:off x="302274" y="3517945"/>
            <a:ext cx="426972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ts val="1600"/>
            </a:pPr>
            <a:r>
              <a:rPr lang="es-MX" sz="16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4.</a:t>
            </a:r>
            <a:r>
              <a:rPr lang="es-MX" sz="16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No colocar fotografías fuera de foco</a:t>
            </a:r>
            <a:endParaRPr sz="16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  <p:pic>
        <p:nvPicPr>
          <p:cNvPr id="17" name="Google Shape;141;p5">
            <a:extLst>
              <a:ext uri="{FF2B5EF4-FFF2-40B4-BE49-F238E27FC236}">
                <a16:creationId xmlns:a16="http://schemas.microsoft.com/office/drawing/2014/main" id="{CD9D1C0C-53BF-4B0B-94E9-8B79D8FB02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34" r="5634"/>
          <a:stretch/>
        </p:blipFill>
        <p:spPr>
          <a:xfrm>
            <a:off x="1083253" y="1277995"/>
            <a:ext cx="2057136" cy="151288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8" name="Google Shape;143;p5">
            <a:extLst>
              <a:ext uri="{FF2B5EF4-FFF2-40B4-BE49-F238E27FC236}">
                <a16:creationId xmlns:a16="http://schemas.microsoft.com/office/drawing/2014/main" id="{C49A5365-D771-4DBC-929D-F8457BC954A3}"/>
              </a:ext>
            </a:extLst>
          </p:cNvPr>
          <p:cNvSpPr/>
          <p:nvPr/>
        </p:nvSpPr>
        <p:spPr>
          <a:xfrm>
            <a:off x="2795838" y="2435676"/>
            <a:ext cx="344551" cy="360000"/>
          </a:xfrm>
          <a:prstGeom prst="ellipse">
            <a:avLst/>
          </a:prstGeom>
          <a:solidFill>
            <a:srgbClr val="953735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lang="es-MX"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5BDDB57-7C9E-4256-985A-A7162EFED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717" y="1277995"/>
            <a:ext cx="2312599" cy="3384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E561E88-8095-4A53-B2D0-49A4A319A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019" y="2633558"/>
            <a:ext cx="445924" cy="468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A0DEA37-4BF7-450F-9FBE-D6F3B47CD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3253" y="4004751"/>
            <a:ext cx="2049285" cy="144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Google Shape;143;p5">
            <a:extLst>
              <a:ext uri="{FF2B5EF4-FFF2-40B4-BE49-F238E27FC236}">
                <a16:creationId xmlns:a16="http://schemas.microsoft.com/office/drawing/2014/main" id="{E8262206-75FF-4E0B-A557-7CF7CD2EC57B}"/>
              </a:ext>
            </a:extLst>
          </p:cNvPr>
          <p:cNvSpPr/>
          <p:nvPr/>
        </p:nvSpPr>
        <p:spPr>
          <a:xfrm>
            <a:off x="2780730" y="5100706"/>
            <a:ext cx="344551" cy="360000"/>
          </a:xfrm>
          <a:prstGeom prst="ellipse">
            <a:avLst/>
          </a:prstGeom>
          <a:solidFill>
            <a:srgbClr val="953735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lang="es-MX"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E2C0499-D155-4C3A-90A7-1ADDA6D2F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983" y="4004751"/>
            <a:ext cx="2075209" cy="296167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502513B-A631-42D9-AE48-0B12185CB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830" y="5175050"/>
            <a:ext cx="445924" cy="468000"/>
          </a:xfrm>
          <a:prstGeom prst="rect">
            <a:avLst/>
          </a:prstGeom>
        </p:spPr>
      </p:pic>
      <p:sp>
        <p:nvSpPr>
          <p:cNvPr id="15" name="Google Shape;119;gf73f966b43_0_0">
            <a:extLst>
              <a:ext uri="{FF2B5EF4-FFF2-40B4-BE49-F238E27FC236}">
                <a16:creationId xmlns:a16="http://schemas.microsoft.com/office/drawing/2014/main" id="{36918E8F-4013-4A40-8281-1B5CB29BF07D}"/>
              </a:ext>
            </a:extLst>
          </p:cNvPr>
          <p:cNvSpPr txBox="1"/>
          <p:nvPr/>
        </p:nvSpPr>
        <p:spPr>
          <a:xfrm>
            <a:off x="1529862" y="5993628"/>
            <a:ext cx="652389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None/>
            </a:pPr>
            <a:r>
              <a:rPr lang="es-MX" sz="11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NOTA: </a:t>
            </a: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archivo es de </a:t>
            </a:r>
            <a:r>
              <a:rPr lang="es-MX" sz="11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carácter ilustrativo</a:t>
            </a:r>
            <a:r>
              <a:rPr lang="es-MX" sz="11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, </a:t>
            </a: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ya que el llenado deberá ser con</a:t>
            </a:r>
            <a:endParaRPr sz="11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1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</a:t>
            </a:r>
            <a:r>
              <a:rPr lang="es-MX" sz="1100" b="1" i="1" u="none" strike="noStrike" cap="none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f</a:t>
            </a:r>
            <a:r>
              <a:rPr lang="es-MX" sz="11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otografías</a:t>
            </a:r>
            <a:r>
              <a:rPr lang="es-MX" sz="11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tomadas directamente en el Área de Atención Ciudadana</a:t>
            </a:r>
            <a:endParaRPr sz="11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Para el envío favor de eliminar las Diapositivas 3, 4 y 5</a:t>
            </a:r>
            <a:r>
              <a:rPr lang="es-MX" sz="11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. </a:t>
            </a:r>
            <a:r>
              <a:rPr lang="es-MX" sz="1000" b="1" i="1" u="sng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Guardarlo y enviarlo en formato PDF</a:t>
            </a:r>
            <a:r>
              <a:rPr lang="es-MX" sz="10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.</a:t>
            </a:r>
            <a:endParaRPr sz="1000" b="0" i="1" u="none" strike="noStrike" cap="none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0"/>
          <p:cNvSpPr txBox="1"/>
          <p:nvPr/>
        </p:nvSpPr>
        <p:spPr>
          <a:xfrm>
            <a:off x="171876" y="277339"/>
            <a:ext cx="89721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5. SEÑALIZACIÓN DE SEGURIDAD Y PROTECCIÓN CIVIL </a:t>
            </a:r>
            <a:r>
              <a:rPr lang="es-MX" sz="1100" b="1" i="1" dirty="0">
                <a:solidFill>
                  <a:schemeClr val="bg1">
                    <a:lumMod val="65000"/>
                  </a:schemeClr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(</a:t>
            </a:r>
            <a:r>
              <a:rPr lang="es-MX" sz="1050" b="1" i="1" dirty="0">
                <a:solidFill>
                  <a:schemeClr val="bg1">
                    <a:lumMod val="65000"/>
                  </a:schemeClr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prevención, mitigación y evacuación)</a:t>
            </a:r>
            <a:endParaRPr sz="1100" i="1" dirty="0">
              <a:solidFill>
                <a:schemeClr val="bg1">
                  <a:lumMod val="65000"/>
                </a:schemeClr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458" name="Google Shape;458;p40"/>
          <p:cNvSpPr txBox="1"/>
          <p:nvPr/>
        </p:nvSpPr>
        <p:spPr>
          <a:xfrm>
            <a:off x="171876" y="677408"/>
            <a:ext cx="400398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5.1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Señalización de ruta de evacuación</a:t>
            </a:r>
            <a:r>
              <a:rPr lang="es-MX" sz="1600" b="1" i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b="1" dirty="0">
              <a:solidFill>
                <a:srgbClr val="660000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460" name="Google Shape;460;p40"/>
          <p:cNvSpPr txBox="1"/>
          <p:nvPr/>
        </p:nvSpPr>
        <p:spPr>
          <a:xfrm>
            <a:off x="683419" y="1627981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0"/>
          <p:cNvSpPr/>
          <p:nvPr/>
        </p:nvSpPr>
        <p:spPr>
          <a:xfrm>
            <a:off x="6846884" y="6390667"/>
            <a:ext cx="204213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1"/>
          <p:cNvSpPr txBox="1"/>
          <p:nvPr/>
        </p:nvSpPr>
        <p:spPr>
          <a:xfrm>
            <a:off x="179856" y="267542"/>
            <a:ext cx="8785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5. SEÑALIZACIÓN DE SEGURIDAD Y PROTECCIÓN CIVIL</a:t>
            </a:r>
            <a:r>
              <a:rPr lang="es-MX" sz="2000" b="1" dirty="0">
                <a:solidFill>
                  <a:srgbClr val="A5A5A5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 </a:t>
            </a:r>
            <a:r>
              <a:rPr lang="es-MX" sz="1000" b="1" i="1" dirty="0">
                <a:solidFill>
                  <a:srgbClr val="A5A5A5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(prevención, mitigación y evacuación)</a:t>
            </a:r>
            <a:endParaRPr sz="1100" i="1" dirty="0">
              <a:solidFill>
                <a:srgbClr val="A5A5A5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179856" y="667611"/>
            <a:ext cx="440520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5.2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Señalización de salida de emergencia</a:t>
            </a:r>
            <a:r>
              <a:rPr lang="es-MX" sz="1600" b="1" i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469" name="Google Shape;469;p41"/>
          <p:cNvSpPr txBox="1"/>
          <p:nvPr/>
        </p:nvSpPr>
        <p:spPr>
          <a:xfrm>
            <a:off x="611969" y="143906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1"/>
          <p:cNvSpPr/>
          <p:nvPr/>
        </p:nvSpPr>
        <p:spPr>
          <a:xfrm>
            <a:off x="6829300" y="6390660"/>
            <a:ext cx="2059720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2"/>
          <p:cNvSpPr txBox="1"/>
          <p:nvPr/>
        </p:nvSpPr>
        <p:spPr>
          <a:xfrm>
            <a:off x="179400" y="271564"/>
            <a:ext cx="8785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5. SEÑALIZACIÓN DE SEGURIDAD Y PROTECCIÓN CIVIL</a:t>
            </a:r>
            <a:r>
              <a:rPr lang="es-MX" sz="1800" b="1" dirty="0">
                <a:solidFill>
                  <a:srgbClr val="660000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 </a:t>
            </a:r>
            <a:r>
              <a:rPr lang="es-MX" sz="1000" b="1" i="1" dirty="0">
                <a:solidFill>
                  <a:srgbClr val="A5A5A5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(prevención, mitigación y evacuación)</a:t>
            </a:r>
            <a:endParaRPr sz="1100" i="1" dirty="0">
              <a:solidFill>
                <a:srgbClr val="A5A5A5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476" name="Google Shape;476;p42"/>
          <p:cNvSpPr txBox="1"/>
          <p:nvPr/>
        </p:nvSpPr>
        <p:spPr>
          <a:xfrm>
            <a:off x="179400" y="671633"/>
            <a:ext cx="44241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5.3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Señalización de zona de menor riesgo</a:t>
            </a:r>
            <a:r>
              <a:rPr lang="es-MX" sz="1600" b="1" i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b="1" dirty="0">
              <a:solidFill>
                <a:srgbClr val="660000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477189" y="1409546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A73AED78-F691-4DA5-90AB-B9B4A95587EE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 txBox="1"/>
          <p:nvPr/>
        </p:nvSpPr>
        <p:spPr>
          <a:xfrm>
            <a:off x="179400" y="269699"/>
            <a:ext cx="8785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5. SEÑALIZACIÓN DE SEGURIDAD Y PROTECCIÓN </a:t>
            </a:r>
            <a:r>
              <a:rPr lang="es-MX" sz="16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CIVIL </a:t>
            </a:r>
            <a:r>
              <a:rPr lang="es-MX" sz="1000" b="1" i="1" dirty="0">
                <a:solidFill>
                  <a:srgbClr val="A5A5A5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(prevención, mitigación y evacuación)</a:t>
            </a:r>
            <a:endParaRPr sz="1100" i="1" dirty="0">
              <a:solidFill>
                <a:srgbClr val="A5A5A5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486" name="Google Shape;486;p43"/>
          <p:cNvSpPr txBox="1"/>
          <p:nvPr/>
        </p:nvSpPr>
        <p:spPr>
          <a:xfrm>
            <a:off x="179400" y="667354"/>
            <a:ext cx="4159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5.4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Señalización de sismo e incendios</a:t>
            </a:r>
            <a:r>
              <a:rPr lang="es-MX" sz="1600" b="1" i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683419" y="1627981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ED4C6FA7-177B-4C11-A803-7B68AB1179B6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4"/>
          <p:cNvSpPr txBox="1"/>
          <p:nvPr/>
        </p:nvSpPr>
        <p:spPr>
          <a:xfrm>
            <a:off x="195873" y="243365"/>
            <a:ext cx="882011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5. SEÑALIZACIÓN DE SEGURIDAD Y PROTECCIÓN CIVIL </a:t>
            </a:r>
            <a:r>
              <a:rPr lang="es-MX" sz="1000" b="1" i="1" dirty="0">
                <a:solidFill>
                  <a:srgbClr val="A5A5A5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(prevención, mitigación y evacuación)</a:t>
            </a:r>
            <a:endParaRPr sz="1100" i="1" dirty="0">
              <a:solidFill>
                <a:srgbClr val="A5A5A5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495" name="Google Shape;495;p44"/>
          <p:cNvSpPr txBox="1"/>
          <p:nvPr/>
        </p:nvSpPr>
        <p:spPr>
          <a:xfrm>
            <a:off x="195873" y="643434"/>
            <a:ext cx="308484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5.5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Señalización de no fumar</a:t>
            </a:r>
            <a:r>
              <a:rPr lang="es-MX" sz="1600" b="1" i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496" name="Google Shape;496;p44"/>
          <p:cNvSpPr txBox="1"/>
          <p:nvPr/>
        </p:nvSpPr>
        <p:spPr>
          <a:xfrm>
            <a:off x="683419" y="1414539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79D3E835-16BD-493F-B56C-DFA14E780700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5"/>
          <p:cNvSpPr txBox="1"/>
          <p:nvPr/>
        </p:nvSpPr>
        <p:spPr>
          <a:xfrm>
            <a:off x="179399" y="269259"/>
            <a:ext cx="878520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5. SEÑALIZACIÓN DE SEGURIDAD Y PROTECCIÓN CIVIL </a:t>
            </a:r>
            <a:r>
              <a:rPr lang="es-MX" sz="1000" b="1" i="1" dirty="0">
                <a:solidFill>
                  <a:srgbClr val="A5A5A5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(prevención, mitigación y evacuación)</a:t>
            </a:r>
            <a:endParaRPr sz="1100" i="1" dirty="0">
              <a:solidFill>
                <a:srgbClr val="A5A5A5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504" name="Google Shape;504;p45"/>
          <p:cNvSpPr txBox="1"/>
          <p:nvPr/>
        </p:nvSpPr>
        <p:spPr>
          <a:xfrm>
            <a:off x="408781" y="1844824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5"/>
          <p:cNvSpPr txBox="1"/>
          <p:nvPr/>
        </p:nvSpPr>
        <p:spPr>
          <a:xfrm>
            <a:off x="179399" y="669328"/>
            <a:ext cx="651265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5.6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Cuenta con extintor debidamente señalizado y con carga vigente</a:t>
            </a:r>
            <a:r>
              <a:rPr lang="es-MX" sz="1600" b="1" i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b="1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010C462F-E9F1-40DE-9EAD-DE692C7145A0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7" name="Google Shape;587;p54"/>
          <p:cNvCxnSpPr/>
          <p:nvPr/>
        </p:nvCxnSpPr>
        <p:spPr>
          <a:xfrm>
            <a:off x="1894315" y="3075077"/>
            <a:ext cx="5327650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8" name="Google Shape;588;p54"/>
          <p:cNvSpPr/>
          <p:nvPr/>
        </p:nvSpPr>
        <p:spPr>
          <a:xfrm>
            <a:off x="1869281" y="3075077"/>
            <a:ext cx="54054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OTROS</a:t>
            </a:r>
            <a:endParaRPr sz="40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</p:txBody>
      </p:sp>
      <p:cxnSp>
        <p:nvCxnSpPr>
          <p:cNvPr id="589" name="Google Shape;589;p54"/>
          <p:cNvCxnSpPr/>
          <p:nvPr/>
        </p:nvCxnSpPr>
        <p:spPr>
          <a:xfrm>
            <a:off x="1908175" y="3790464"/>
            <a:ext cx="5405438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5"/>
          <p:cNvSpPr txBox="1"/>
          <p:nvPr/>
        </p:nvSpPr>
        <p:spPr>
          <a:xfrm>
            <a:off x="187081" y="272501"/>
            <a:ext cx="143949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6. OTROS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595" name="Google Shape;595;p55"/>
          <p:cNvSpPr txBox="1"/>
          <p:nvPr/>
        </p:nvSpPr>
        <p:spPr>
          <a:xfrm>
            <a:off x="187081" y="672701"/>
            <a:ext cx="876348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6.1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Existe Contaminación Visual en la entrada del AAC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* </a:t>
            </a:r>
            <a:r>
              <a:rPr lang="es-MX" sz="1000" b="1" i="1" dirty="0">
                <a:solidFill>
                  <a:srgbClr val="7F7F7F"/>
                </a:solidFill>
                <a:latin typeface="Roboto Regular" pitchFamily="2" charset="0"/>
                <a:ea typeface="Roboto Regular" pitchFamily="2" charset="0"/>
                <a:sym typeface="Arial"/>
              </a:rPr>
              <a:t>(rótulos, hojas impresas o escritas a mano de informes, carteles, lonas, convocatorias, avisos ajenos al AAC;  grafitis)</a:t>
            </a:r>
            <a:endParaRPr sz="1000" dirty="0"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597" name="Google Shape;597;p55"/>
          <p:cNvSpPr txBox="1"/>
          <p:nvPr/>
        </p:nvSpPr>
        <p:spPr>
          <a:xfrm>
            <a:off x="683419" y="171779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4CE6E334-634D-4444-8415-D27BBD9F73DF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6"/>
          <p:cNvSpPr txBox="1"/>
          <p:nvPr/>
        </p:nvSpPr>
        <p:spPr>
          <a:xfrm>
            <a:off x="178290" y="274318"/>
            <a:ext cx="147466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6. OTROS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604" name="Google Shape;604;p56"/>
          <p:cNvSpPr txBox="1"/>
          <p:nvPr/>
        </p:nvSpPr>
        <p:spPr>
          <a:xfrm>
            <a:off x="178290" y="674518"/>
            <a:ext cx="893931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6.2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Existe Contaminación Visual dentro del AAC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000" b="1" i="1" dirty="0">
                <a:solidFill>
                  <a:srgbClr val="7F7F7F"/>
                </a:solidFill>
                <a:latin typeface="Roboto Regular" pitchFamily="2" charset="0"/>
                <a:ea typeface="Roboto Regular" pitchFamily="2" charset="0"/>
                <a:sym typeface="Arial"/>
              </a:rPr>
              <a:t>(rótulos, hojas impresas o escritas a mano de informes, carteles, lonas, convocatorias, avisos ajenos al AAC;  grafitis, adornos festivos)</a:t>
            </a:r>
            <a:endParaRPr sz="1000" dirty="0"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606" name="Google Shape;606;p56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B3EB9B40-43E8-4DC4-BE35-E23B8CF595B4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7"/>
          <p:cNvSpPr txBox="1"/>
          <p:nvPr/>
        </p:nvSpPr>
        <p:spPr>
          <a:xfrm>
            <a:off x="178289" y="268231"/>
            <a:ext cx="133398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Cabin SemiBold" pitchFamily="2" charset="0"/>
                <a:ea typeface="Calibri"/>
                <a:cs typeface="Calibri"/>
                <a:sym typeface="Calibri"/>
              </a:rPr>
              <a:t>6. OTROS</a:t>
            </a:r>
            <a:endParaRPr sz="2000" dirty="0">
              <a:solidFill>
                <a:srgbClr val="9D2148"/>
              </a:solidFill>
              <a:latin typeface="Cabin SemiBold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57"/>
          <p:cNvSpPr txBox="1"/>
          <p:nvPr/>
        </p:nvSpPr>
        <p:spPr>
          <a:xfrm>
            <a:off x="178289" y="668431"/>
            <a:ext cx="681717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6.3</a:t>
            </a:r>
            <a:r>
              <a:rPr lang="es-MX" sz="1600" b="1" dirty="0">
                <a:solidFill>
                  <a:srgbClr val="D82891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Módulos de atención con mamparas divisorias* </a:t>
            </a:r>
            <a:r>
              <a:rPr lang="es-MX" sz="1000" b="1" i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(En caso de ser aplicable)</a:t>
            </a:r>
            <a:endParaRPr sz="1000" b="1" i="1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</p:txBody>
      </p:sp>
      <p:sp>
        <p:nvSpPr>
          <p:cNvPr id="615" name="Google Shape;615;p57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16;p57">
            <a:extLst>
              <a:ext uri="{FF2B5EF4-FFF2-40B4-BE49-F238E27FC236}">
                <a16:creationId xmlns:a16="http://schemas.microsoft.com/office/drawing/2014/main" id="{EF96CDF7-5C54-415B-A4F9-D32219B5B3F3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73f966b43_0_188"/>
          <p:cNvSpPr txBox="1"/>
          <p:nvPr/>
        </p:nvSpPr>
        <p:spPr>
          <a:xfrm>
            <a:off x="377824" y="854075"/>
            <a:ext cx="85903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D2148"/>
              </a:buClr>
              <a:buSzPts val="1600"/>
              <a:buFont typeface="Calibri"/>
              <a:buAutoNum type="arabicPeriod" startAt="5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 podrán colocar fotografías horizontales y verticales dentro de una misma diapositiva</a:t>
            </a:r>
            <a:endParaRPr sz="1600" b="0" i="0" u="none" strike="noStrike" cap="none" dirty="0">
              <a:solidFill>
                <a:schemeClr val="dk1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  <p:sp>
        <p:nvSpPr>
          <p:cNvPr id="148" name="Google Shape;148;gf73f966b43_0_188"/>
          <p:cNvSpPr txBox="1"/>
          <p:nvPr/>
        </p:nvSpPr>
        <p:spPr>
          <a:xfrm>
            <a:off x="134326" y="220296"/>
            <a:ext cx="32858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</a:pPr>
            <a:r>
              <a:rPr lang="es-MX" sz="20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REQUISITOS DE LLENADO</a:t>
            </a:r>
            <a:endParaRPr sz="2000" b="0" i="0" u="none" strike="noStrike" cap="none" dirty="0">
              <a:solidFill>
                <a:srgbClr val="55585A"/>
              </a:solidFill>
              <a:latin typeface="Roboto Bold" pitchFamily="2" charset="0"/>
              <a:ea typeface="Roboto Bold" pitchFamily="2" charset="0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443E52-33EF-43B6-B3AB-0D88CAEB6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34" y="1636669"/>
            <a:ext cx="2911150" cy="2183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E4B4FD-3ECD-45CE-AD80-28303D53C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72" y="3475031"/>
            <a:ext cx="445924" cy="46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6190E2-09DC-4164-B189-CF78915A1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260" y="1350416"/>
            <a:ext cx="2020969" cy="2755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C4D54B9-8E26-4117-B812-83F514BDF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596" y="3761783"/>
            <a:ext cx="445924" cy="46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F7491A1-D6CD-4858-8748-1A0312553EDA}"/>
              </a:ext>
            </a:extLst>
          </p:cNvPr>
          <p:cNvSpPr txBox="1"/>
          <p:nvPr/>
        </p:nvSpPr>
        <p:spPr>
          <a:xfrm>
            <a:off x="2680937" y="5207883"/>
            <a:ext cx="3782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A26C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 insertará máximo 2 fotografías por rubro</a:t>
            </a:r>
            <a:endParaRPr lang="es-MX" sz="1400" b="0" i="0" u="none" strike="noStrike" cap="none" dirty="0">
              <a:solidFill>
                <a:srgbClr val="A26C00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  <p:sp>
        <p:nvSpPr>
          <p:cNvPr id="13" name="Google Shape;119;gf73f966b43_0_0">
            <a:extLst>
              <a:ext uri="{FF2B5EF4-FFF2-40B4-BE49-F238E27FC236}">
                <a16:creationId xmlns:a16="http://schemas.microsoft.com/office/drawing/2014/main" id="{6D63D78B-D275-4370-A51B-121084751FAA}"/>
              </a:ext>
            </a:extLst>
          </p:cNvPr>
          <p:cNvSpPr txBox="1"/>
          <p:nvPr/>
        </p:nvSpPr>
        <p:spPr>
          <a:xfrm>
            <a:off x="1529862" y="5993628"/>
            <a:ext cx="652389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None/>
            </a:pPr>
            <a:r>
              <a:rPr lang="es-MX" sz="11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NOTA: </a:t>
            </a: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 archivo es de </a:t>
            </a:r>
            <a:r>
              <a:rPr lang="es-MX" sz="11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carácter ilustrativo</a:t>
            </a:r>
            <a:r>
              <a:rPr lang="es-MX" sz="11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, </a:t>
            </a: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ya que el llenado deberá ser con</a:t>
            </a:r>
            <a:endParaRPr sz="11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1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</a:t>
            </a:r>
            <a:r>
              <a:rPr lang="es-MX" sz="1100" b="1" i="1" u="none" strike="noStrike" cap="none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  <a:sym typeface="Arial"/>
              </a:rPr>
              <a:t>f</a:t>
            </a:r>
            <a:r>
              <a:rPr lang="es-MX" sz="11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otografías</a:t>
            </a:r>
            <a:r>
              <a:rPr lang="es-MX" sz="1100" b="1" i="0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 </a:t>
            </a: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tomadas directamente en el Área de Atención Ciudadana</a:t>
            </a:r>
            <a:endParaRPr sz="1100" b="0" i="0" u="none" strike="noStrike" cap="none" dirty="0">
              <a:solidFill>
                <a:srgbClr val="55585A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rPr lang="es-MX" sz="11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            Para el envío favor de eliminar las Diapositivas 3, 4 y 5</a:t>
            </a:r>
            <a:r>
              <a:rPr lang="es-MX" sz="11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. </a:t>
            </a:r>
            <a:r>
              <a:rPr lang="es-MX" sz="1000" b="1" i="1" u="sng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Guardarlo y enviarlo en formato PDF</a:t>
            </a:r>
            <a:r>
              <a:rPr lang="es-MX" sz="1000" b="1" i="1" u="none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.</a:t>
            </a:r>
            <a:endParaRPr sz="1000" b="0" i="1" u="none" strike="noStrike" cap="none" dirty="0">
              <a:solidFill>
                <a:srgbClr val="9D2148"/>
              </a:solidFill>
              <a:latin typeface="Roboto Regular" pitchFamily="2" charset="0"/>
              <a:ea typeface="Roboto Regular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8"/>
          <p:cNvSpPr txBox="1"/>
          <p:nvPr/>
        </p:nvSpPr>
        <p:spPr>
          <a:xfrm>
            <a:off x="178290" y="270375"/>
            <a:ext cx="1492249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6. OTROS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622" name="Google Shape;622;p58"/>
          <p:cNvSpPr txBox="1"/>
          <p:nvPr/>
        </p:nvSpPr>
        <p:spPr>
          <a:xfrm>
            <a:off x="178290" y="642561"/>
            <a:ext cx="566505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6.4</a:t>
            </a:r>
            <a:r>
              <a:rPr lang="es-MX" sz="1600" b="1" dirty="0">
                <a:solidFill>
                  <a:schemeClr val="accent2">
                    <a:lumMod val="50000"/>
                  </a:schemeClr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Cuenta con sanitarios para uso de los ciudadanos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624" name="Google Shape;624;p58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16;p57">
            <a:extLst>
              <a:ext uri="{FF2B5EF4-FFF2-40B4-BE49-F238E27FC236}">
                <a16:creationId xmlns:a16="http://schemas.microsoft.com/office/drawing/2014/main" id="{7D296A01-D207-4428-9652-69AF702927C8}"/>
              </a:ext>
            </a:extLst>
          </p:cNvPr>
          <p:cNvSpPr/>
          <p:nvPr/>
        </p:nvSpPr>
        <p:spPr>
          <a:xfrm>
            <a:off x="6975255" y="6463816"/>
            <a:ext cx="2050927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/>
        </p:nvSpPr>
        <p:spPr>
          <a:xfrm>
            <a:off x="7160277" y="2759606"/>
            <a:ext cx="1904595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Descripción de ubicación</a:t>
            </a:r>
            <a:endParaRPr sz="1000"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0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Centro Comercial Gran Sur, Av. Del Imán, col. Pedregal de Carrasco, alcaldía Coyoacán, C.P. 04700, Ciudad de México.</a:t>
            </a:r>
            <a:endParaRPr sz="1000"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3F3F3F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Referencia: </a:t>
            </a:r>
            <a:r>
              <a:rPr lang="es-MX" sz="1000" b="0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estacionamiento, entrada por </a:t>
            </a:r>
            <a:r>
              <a:rPr lang="es-MX" sz="1000" b="0" i="0" u="none" strike="noStrike" cap="none" dirty="0" err="1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Blvd</a:t>
            </a:r>
            <a:r>
              <a:rPr lang="es-MX" sz="1000" b="0" i="0" u="none" strike="noStrike" cap="none" dirty="0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. </a:t>
            </a:r>
            <a:r>
              <a:rPr lang="es-MX" sz="1000" b="0" i="0" u="none" strike="noStrike" cap="none" dirty="0" err="1">
                <a:solidFill>
                  <a:srgbClr val="3F3F3F"/>
                </a:solidFill>
                <a:latin typeface="Roboto Regular" pitchFamily="2" charset="0"/>
                <a:ea typeface="Roboto Regular" pitchFamily="2" charset="0"/>
                <a:sym typeface="Arial"/>
              </a:rPr>
              <a:t>Gransur</a:t>
            </a:r>
            <a:endParaRPr sz="1000" dirty="0">
              <a:solidFill>
                <a:srgbClr val="3F3F3F"/>
              </a:solidFill>
              <a:latin typeface="Roboto Regular" pitchFamily="2" charset="0"/>
              <a:ea typeface="Roboto Regular" pitchFamily="2" charset="0"/>
            </a:endParaRPr>
          </a:p>
        </p:txBody>
      </p:sp>
      <p:pic>
        <p:nvPicPr>
          <p:cNvPr id="259" name="Google Shape;2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53" y="1251974"/>
            <a:ext cx="6880383" cy="455991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249140" y="153444"/>
            <a:ext cx="864571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A26C00"/>
                </a:solidFill>
                <a:latin typeface="Roboto Bold" pitchFamily="2" charset="0"/>
                <a:ea typeface="Roboto Bold" pitchFamily="2" charset="0"/>
                <a:sym typeface="Arial"/>
              </a:rPr>
              <a:t>Coloque el croquis de ubicación del Área de Atención Ciudadana</a:t>
            </a:r>
            <a:endParaRPr sz="1800" dirty="0">
              <a:solidFill>
                <a:srgbClr val="A26C00"/>
              </a:solidFill>
              <a:latin typeface="Roboto Bold" pitchFamily="2" charset="0"/>
              <a:ea typeface="Roboto Bold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200" b="1" i="0" u="none" strike="noStrike" cap="none" dirty="0">
              <a:solidFill>
                <a:srgbClr val="3F3F3F"/>
              </a:solidFill>
              <a:latin typeface="Roboto Regular" pitchFamily="2" charset="0"/>
              <a:ea typeface="Roboto Regular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Señalar el primer cuadrante del AAC, con el nombre de la calle, así como buena calidad de la imagen donde permita ver claramente la ubicación. Describa la ubicación del AAC</a:t>
            </a:r>
            <a:endParaRPr sz="1200"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430950" y="5990990"/>
            <a:ext cx="82821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i="0" u="sng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Elimine la imagen y descripción de ejemplo y  coloque el croquis del Área de Atención Ciudadana y la descripción de ubicación correspondiente. </a:t>
            </a:r>
            <a:endParaRPr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i="0" u="sng" strike="noStrike" cap="none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Eliminar este recuadro</a:t>
            </a:r>
            <a:endParaRPr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240650" y="2535777"/>
            <a:ext cx="6662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sym typeface="Arial"/>
              </a:rPr>
              <a:t>Área de Atención Ciudadana</a:t>
            </a:r>
            <a:endParaRPr lang="es-MX" sz="2800" dirty="0">
              <a:solidFill>
                <a:srgbClr val="9D2148"/>
              </a:solidFill>
              <a:latin typeface="Roboto Bold" pitchFamily="2" charset="0"/>
              <a:ea typeface="Roboto Bold" pitchFamily="2" charset="0"/>
            </a:endParaRPr>
          </a:p>
          <a:p>
            <a:pPr algn="ctr"/>
            <a:r>
              <a:rPr lang="es-MX" sz="2800" b="1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</a:rPr>
              <a:t>Nombre del AAC o Módulo de AC</a:t>
            </a:r>
          </a:p>
        </p:txBody>
      </p:sp>
      <p:cxnSp>
        <p:nvCxnSpPr>
          <p:cNvPr id="85" name="Google Shape;85;p1"/>
          <p:cNvCxnSpPr>
            <a:cxnSpLocks/>
          </p:cNvCxnSpPr>
          <p:nvPr/>
        </p:nvCxnSpPr>
        <p:spPr>
          <a:xfrm>
            <a:off x="1685925" y="1987428"/>
            <a:ext cx="5772150" cy="0"/>
          </a:xfrm>
          <a:prstGeom prst="straightConnector1">
            <a:avLst/>
          </a:prstGeom>
          <a:ln w="25400">
            <a:solidFill>
              <a:srgbClr val="9D2148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Google Shape;89;p1"/>
          <p:cNvSpPr txBox="1"/>
          <p:nvPr/>
        </p:nvSpPr>
        <p:spPr>
          <a:xfrm>
            <a:off x="1871700" y="4551187"/>
            <a:ext cx="5400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Source Sans Pro"/>
                <a:sym typeface="Source Sans Pro"/>
              </a:rPr>
              <a:t>Nombre del Ente Público o Alcaldía </a:t>
            </a:r>
          </a:p>
        </p:txBody>
      </p:sp>
      <p:cxnSp>
        <p:nvCxnSpPr>
          <p:cNvPr id="12" name="Google Shape;85;p1">
            <a:extLst>
              <a:ext uri="{FF2B5EF4-FFF2-40B4-BE49-F238E27FC236}">
                <a16:creationId xmlns:a16="http://schemas.microsoft.com/office/drawing/2014/main" id="{C498DCAD-8B21-4084-8CB2-9161040EE490}"/>
              </a:ext>
            </a:extLst>
          </p:cNvPr>
          <p:cNvCxnSpPr>
            <a:cxnSpLocks/>
          </p:cNvCxnSpPr>
          <p:nvPr/>
        </p:nvCxnSpPr>
        <p:spPr>
          <a:xfrm>
            <a:off x="1685925" y="5592274"/>
            <a:ext cx="5772150" cy="0"/>
          </a:xfrm>
          <a:prstGeom prst="straightConnector1">
            <a:avLst/>
          </a:prstGeom>
          <a:noFill/>
          <a:ln w="25400" cap="flat" cmpd="sng">
            <a:solidFill>
              <a:srgbClr val="9D214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46CF6000-6C9A-44E9-89C0-3D7BC0015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48" y="624219"/>
            <a:ext cx="2239332" cy="57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2FFC50-5F8C-4EC5-8F3A-0EC3AEB1E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4" y="354219"/>
            <a:ext cx="3727768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9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6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5" name="Google Shape;155;p6"/>
          <p:cNvSpPr/>
          <p:nvPr/>
        </p:nvSpPr>
        <p:spPr>
          <a:xfrm>
            <a:off x="1869281" y="3075077"/>
            <a:ext cx="54054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i="0" u="none" strike="noStrike" cap="none" dirty="0">
                <a:solidFill>
                  <a:srgbClr val="55585A"/>
                </a:solidFill>
                <a:latin typeface="Roboto Bold" pitchFamily="2" charset="0"/>
                <a:ea typeface="Roboto Bold" pitchFamily="2" charset="0"/>
                <a:sym typeface="Arial"/>
              </a:rPr>
              <a:t>IMAGEN GRÁFICA</a:t>
            </a:r>
            <a:endParaRPr sz="4000" dirty="0">
              <a:solidFill>
                <a:srgbClr val="55585A"/>
              </a:solidFill>
              <a:latin typeface="Roboto Bold" pitchFamily="2" charset="0"/>
              <a:ea typeface="Roboto Bold" pitchFamily="2" charset="0"/>
            </a:endParaRPr>
          </a:p>
        </p:txBody>
      </p:sp>
      <p:cxnSp>
        <p:nvCxnSpPr>
          <p:cNvPr id="156" name="Google Shape;156;p6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ln>
            <a:solidFill>
              <a:srgbClr val="9D2148"/>
            </a:solidFill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/>
        </p:nvSpPr>
        <p:spPr>
          <a:xfrm>
            <a:off x="178285" y="667109"/>
            <a:ext cx="719845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1.1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Letreros y señalización en la entrada del Área de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</a:rPr>
              <a:t>A</a:t>
            </a:r>
            <a:r>
              <a:rPr lang="es-MX" sz="1600" b="1" i="0" u="none" strike="noStrike" cap="none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tención Ciudadana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*</a:t>
            </a:r>
            <a:endParaRPr lang="es-MX"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611188" y="1700213"/>
            <a:ext cx="7777162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8;p8"/>
          <p:cNvSpPr/>
          <p:nvPr/>
        </p:nvSpPr>
        <p:spPr>
          <a:xfrm>
            <a:off x="6998677" y="6506538"/>
            <a:ext cx="206619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6" name="Google Shape;188;p10">
            <a:extLst>
              <a:ext uri="{FF2B5EF4-FFF2-40B4-BE49-F238E27FC236}">
                <a16:creationId xmlns:a16="http://schemas.microsoft.com/office/drawing/2014/main" id="{9AE105FA-DD6A-448E-9F08-7EC90344A97E}"/>
              </a:ext>
            </a:extLst>
          </p:cNvPr>
          <p:cNvSpPr txBox="1"/>
          <p:nvPr/>
        </p:nvSpPr>
        <p:spPr>
          <a:xfrm>
            <a:off x="178285" y="267040"/>
            <a:ext cx="253853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1. IMAGEN GRÁFICA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174011" y="667109"/>
            <a:ext cx="537845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1.2</a:t>
            </a:r>
            <a:r>
              <a:rPr lang="es-MX" sz="1600" b="1" dirty="0">
                <a:solidFill>
                  <a:srgbClr val="D82891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Módulo de Recepción debidamente señalizado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  <a:endParaRPr sz="1600" dirty="0">
              <a:solidFill>
                <a:srgbClr val="9D2148"/>
              </a:solidFill>
              <a:latin typeface="Roboto Regular" pitchFamily="2" charset="0"/>
              <a:ea typeface="Roboto Regular" pitchFamily="2" charset="0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611188" y="1700213"/>
            <a:ext cx="7777162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FBFBF"/>
              </a:solidFill>
              <a:latin typeface="Source Sans Pro" panose="020B0503030403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8;p10">
            <a:extLst>
              <a:ext uri="{FF2B5EF4-FFF2-40B4-BE49-F238E27FC236}">
                <a16:creationId xmlns:a16="http://schemas.microsoft.com/office/drawing/2014/main" id="{54B24DC7-CD2E-4F68-BF11-FA47B96591C1}"/>
              </a:ext>
            </a:extLst>
          </p:cNvPr>
          <p:cNvSpPr txBox="1"/>
          <p:nvPr/>
        </p:nvSpPr>
        <p:spPr>
          <a:xfrm>
            <a:off x="178285" y="267040"/>
            <a:ext cx="253853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1. IMAGEN GRÁFICA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8" name="Google Shape;168;p8">
            <a:extLst>
              <a:ext uri="{FF2B5EF4-FFF2-40B4-BE49-F238E27FC236}">
                <a16:creationId xmlns:a16="http://schemas.microsoft.com/office/drawing/2014/main" id="{FCB96A21-72C6-4FF0-B65D-3FC587C0AFDF}"/>
              </a:ext>
            </a:extLst>
          </p:cNvPr>
          <p:cNvSpPr/>
          <p:nvPr/>
        </p:nvSpPr>
        <p:spPr>
          <a:xfrm>
            <a:off x="6998677" y="6506538"/>
            <a:ext cx="206619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/>
        </p:nvSpPr>
        <p:spPr>
          <a:xfrm>
            <a:off x="178285" y="666365"/>
            <a:ext cx="689335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</a:rPr>
              <a:t>1.3</a:t>
            </a:r>
            <a:r>
              <a:rPr lang="es-MX" sz="1600" b="1" dirty="0">
                <a:solidFill>
                  <a:srgbClr val="660000"/>
                </a:solidFill>
                <a:latin typeface="Roboto Regular" pitchFamily="2" charset="0"/>
                <a:ea typeface="Roboto Regular" pitchFamily="2" charset="0"/>
              </a:rPr>
              <a:t> </a:t>
            </a:r>
            <a:r>
              <a:rPr lang="es-MX" sz="16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Módulos de Atención Prioritaria debidamente señalizado</a:t>
            </a:r>
            <a:r>
              <a:rPr lang="es-MX" sz="1600" b="1" dirty="0">
                <a:solidFill>
                  <a:srgbClr val="9D2148"/>
                </a:solidFill>
                <a:latin typeface="Roboto Regular" pitchFamily="2" charset="0"/>
                <a:ea typeface="Roboto Regular" pitchFamily="2" charset="0"/>
                <a:sym typeface="Arial"/>
              </a:rPr>
              <a:t>*</a:t>
            </a:r>
          </a:p>
        </p:txBody>
      </p:sp>
      <p:sp>
        <p:nvSpPr>
          <p:cNvPr id="181" name="Google Shape;181;p9"/>
          <p:cNvSpPr txBox="1"/>
          <p:nvPr/>
        </p:nvSpPr>
        <p:spPr>
          <a:xfrm>
            <a:off x="611188" y="168116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BFBFBF"/>
                </a:solidFill>
                <a:latin typeface="Source Sans Pro" panose="020B0503030403020204" pitchFamily="34" charset="0"/>
                <a:sym typeface="Arial"/>
              </a:rPr>
              <a:t>Colocar fotografía(s)</a:t>
            </a:r>
            <a:endParaRPr sz="1800" dirty="0">
              <a:latin typeface="Source Sans Pro" panose="020B0503030403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8;p10">
            <a:extLst>
              <a:ext uri="{FF2B5EF4-FFF2-40B4-BE49-F238E27FC236}">
                <a16:creationId xmlns:a16="http://schemas.microsoft.com/office/drawing/2014/main" id="{E8F0FAB4-4BAC-4685-8DFB-6817688163E8}"/>
              </a:ext>
            </a:extLst>
          </p:cNvPr>
          <p:cNvSpPr txBox="1"/>
          <p:nvPr/>
        </p:nvSpPr>
        <p:spPr>
          <a:xfrm>
            <a:off x="178285" y="267040"/>
            <a:ext cx="253853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9D2148"/>
                </a:solidFill>
                <a:latin typeface="Roboto Bold" pitchFamily="2" charset="0"/>
                <a:ea typeface="Roboto Bold" pitchFamily="2" charset="0"/>
                <a:cs typeface="Calibri"/>
                <a:sym typeface="Calibri"/>
              </a:rPr>
              <a:t>1. IMAGEN GRÁFICA</a:t>
            </a:r>
            <a:endParaRPr sz="2000" dirty="0">
              <a:solidFill>
                <a:srgbClr val="9D2148"/>
              </a:solidFill>
              <a:latin typeface="Roboto Bold" pitchFamily="2" charset="0"/>
              <a:ea typeface="Roboto Bold" pitchFamily="2" charset="0"/>
              <a:cs typeface="Calibri"/>
              <a:sym typeface="Calibri"/>
            </a:endParaRPr>
          </a:p>
        </p:txBody>
      </p:sp>
      <p:sp>
        <p:nvSpPr>
          <p:cNvPr id="7" name="Google Shape;168;p8">
            <a:extLst>
              <a:ext uri="{FF2B5EF4-FFF2-40B4-BE49-F238E27FC236}">
                <a16:creationId xmlns:a16="http://schemas.microsoft.com/office/drawing/2014/main" id="{B9F6A08D-1F68-4C8C-9B07-E802A63DFACC}"/>
              </a:ext>
            </a:extLst>
          </p:cNvPr>
          <p:cNvSpPr/>
          <p:nvPr/>
        </p:nvSpPr>
        <p:spPr>
          <a:xfrm>
            <a:off x="6998677" y="6506538"/>
            <a:ext cx="206619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dirty="0">
                <a:solidFill>
                  <a:srgbClr val="9D2148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dirty="0">
                <a:solidFill>
                  <a:srgbClr val="55585A"/>
                </a:solidFill>
                <a:latin typeface="Roboto Regular" pitchFamily="2" charset="0"/>
                <a:ea typeface="Roboto Regular" pitchFamily="2" charset="0"/>
                <a:sym typeface="Arial"/>
              </a:rPr>
              <a:t>Como lo indica el MIGAAC</a:t>
            </a:r>
            <a:endParaRPr dirty="0">
              <a:solidFill>
                <a:srgbClr val="55585A"/>
              </a:solidFill>
              <a:latin typeface="Roboto Regular" pitchFamily="2" charset="0"/>
              <a:ea typeface="Roboto Regular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1642</Words>
  <Application>Microsoft Office PowerPoint</Application>
  <PresentationFormat>Presentación en pantalla (4:3)</PresentationFormat>
  <Paragraphs>736</Paragraphs>
  <Slides>52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1" baseType="lpstr">
      <vt:lpstr>Roboto Bold</vt:lpstr>
      <vt:lpstr>Roboto Regular</vt:lpstr>
      <vt:lpstr>Arial</vt:lpstr>
      <vt:lpstr>Calibri</vt:lpstr>
      <vt:lpstr>Source Sans Pro</vt:lpstr>
      <vt:lpstr>Noto Sans Symbols</vt:lpstr>
      <vt:lpstr>Cabin Medium</vt:lpstr>
      <vt:lpstr>Cabin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agonzalezg</dc:creator>
  <cp:lastModifiedBy>Antonia de Jesus Gonzalez Granados</cp:lastModifiedBy>
  <cp:revision>225</cp:revision>
  <dcterms:created xsi:type="dcterms:W3CDTF">2019-03-26T22:30:18Z</dcterms:created>
  <dcterms:modified xsi:type="dcterms:W3CDTF">2025-01-07T16:27:14Z</dcterms:modified>
</cp:coreProperties>
</file>